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1" r:id="rId10"/>
    <p:sldId id="265" r:id="rId11"/>
    <p:sldId id="282" r:id="rId12"/>
    <p:sldId id="292" r:id="rId13"/>
    <p:sldId id="283" r:id="rId14"/>
    <p:sldId id="281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4" r:id="rId29"/>
    <p:sldId id="285" r:id="rId30"/>
    <p:sldId id="286" r:id="rId31"/>
    <p:sldId id="287" r:id="rId32"/>
    <p:sldId id="288" r:id="rId33"/>
    <p:sldId id="291" r:id="rId34"/>
    <p:sldId id="290" r:id="rId35"/>
    <p:sldId id="279" r:id="rId36"/>
    <p:sldId id="280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D0A1-7058-4053-94ED-F0DBD87D5C4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917-0B87-4E0A-BD24-D84A8ADC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D0A1-7058-4053-94ED-F0DBD87D5C4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917-0B87-4E0A-BD24-D84A8ADC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1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D0A1-7058-4053-94ED-F0DBD87D5C4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917-0B87-4E0A-BD24-D84A8ADC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4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D0A1-7058-4053-94ED-F0DBD87D5C4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917-0B87-4E0A-BD24-D84A8ADC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8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D0A1-7058-4053-94ED-F0DBD87D5C4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917-0B87-4E0A-BD24-D84A8ADC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4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D0A1-7058-4053-94ED-F0DBD87D5C4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917-0B87-4E0A-BD24-D84A8ADC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5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D0A1-7058-4053-94ED-F0DBD87D5C4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917-0B87-4E0A-BD24-D84A8ADC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0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D0A1-7058-4053-94ED-F0DBD87D5C4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917-0B87-4E0A-BD24-D84A8ADC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9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D0A1-7058-4053-94ED-F0DBD87D5C4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917-0B87-4E0A-BD24-D84A8ADC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0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D0A1-7058-4053-94ED-F0DBD87D5C4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917-0B87-4E0A-BD24-D84A8ADC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D0A1-7058-4053-94ED-F0DBD87D5C4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917-0B87-4E0A-BD24-D84A8ADC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0D0A1-7058-4053-94ED-F0DBD87D5C4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BB917-0B87-4E0A-BD24-D84A8ADC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8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Szupermassz</a:t>
            </a:r>
            <a:r>
              <a:rPr lang="hu-HU" dirty="0" smtClean="0"/>
              <a:t>ív </a:t>
            </a:r>
            <a:r>
              <a:rPr lang="hu-HU" dirty="0"/>
              <a:t>f</a:t>
            </a:r>
            <a:r>
              <a:rPr lang="en-US" dirty="0" err="1" smtClean="0"/>
              <a:t>ekete</a:t>
            </a:r>
            <a:r>
              <a:rPr lang="hu-HU" dirty="0" smtClean="0"/>
              <a:t> lyukak keletkezése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504"/>
            <a:ext cx="9072617" cy="64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27" y="-8495"/>
            <a:ext cx="6862169" cy="673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Jean</a:t>
            </a:r>
            <a:r>
              <a:rPr lang="en-US" dirty="0" smtClean="0"/>
              <a:t>’s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7068"/>
            <a:ext cx="7886700" cy="4351338"/>
          </a:xfrm>
        </p:spPr>
        <p:txBody>
          <a:bodyPr/>
          <a:lstStyle/>
          <a:p>
            <a:r>
              <a:rPr lang="en-US" dirty="0" smtClean="0"/>
              <a:t>Sound crossing time = gravitational free-fall time</a:t>
            </a:r>
            <a:endParaRPr lang="en-US" dirty="0"/>
          </a:p>
        </p:txBody>
      </p:sp>
      <p:pic>
        <p:nvPicPr>
          <p:cNvPr id="1026" name="Picture 2" descr="t_{sound} = \frac{R}{c_s} \simeq (5 \times 10^5 \mbox{ yr}) \left(\frac{R}{0.1 \mbox{ pc}}\right) \left(\frac{c_s}{0.2 \mbox{ km s}^{-1}}\right)^{-1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6" y="1872654"/>
            <a:ext cx="42195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_{\rm ff} = \frac{1}{\sqrt{G \rho}} \simeq (2 \mbox{ Myr})\left(\frac{n}{10^3 \mbox{ cm}^{-3}}\right)^{-1/2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026" y="1872654"/>
            <a:ext cx="3086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Jean</a:t>
            </a:r>
            <a:r>
              <a:rPr lang="en-US" dirty="0" smtClean="0"/>
              <a:t>’s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7068"/>
            <a:ext cx="7886700" cy="4351338"/>
          </a:xfrm>
        </p:spPr>
        <p:txBody>
          <a:bodyPr/>
          <a:lstStyle/>
          <a:p>
            <a:r>
              <a:rPr lang="en-US" dirty="0" smtClean="0"/>
              <a:t>Sound crossing time = gravitational free-fall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159" y="2463899"/>
            <a:ext cx="2132550" cy="97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387" y="3408499"/>
            <a:ext cx="4011226" cy="9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721" y="4508635"/>
            <a:ext cx="4417426" cy="92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294" y="5354785"/>
            <a:ext cx="2781910" cy="228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147" y="4822822"/>
            <a:ext cx="126937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5548" y="5804037"/>
            <a:ext cx="5483701" cy="977900"/>
          </a:xfrm>
          <a:prstGeom prst="rect">
            <a:avLst/>
          </a:prstGeom>
        </p:spPr>
      </p:pic>
      <p:pic>
        <p:nvPicPr>
          <p:cNvPr id="1026" name="Picture 2" descr="t_{sound} = \frac{R}{c_s} \simeq (5 \times 10^5 \mbox{ yr}) \left(\frac{R}{0.1 \mbox{ pc}}\right) \left(\frac{c_s}{0.2 \mbox{ km s}^{-1}}\right)^{-1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6" y="1872654"/>
            <a:ext cx="42195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_{\rm ff} = \frac{1}{\sqrt{G \rho}} \simeq (2 \mbox{ Myr})\left(\frac{n}{10^3 \mbox{ cm}^{-3}}\right)^{-1/2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026" y="1872654"/>
            <a:ext cx="3086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55" y="-65530"/>
            <a:ext cx="7697889" cy="69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4" y="209006"/>
            <a:ext cx="8780111" cy="61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8" y="265301"/>
            <a:ext cx="8715484" cy="612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9289"/>
            <a:ext cx="9120635" cy="63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558"/>
            <a:ext cx="9177548" cy="56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9" y="365126"/>
            <a:ext cx="9093611" cy="674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</a:t>
            </a:r>
            <a:r>
              <a:rPr lang="hu-HU" dirty="0" smtClean="0"/>
              <a:t>ábbi kérdések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Thorne-</a:t>
            </a:r>
            <a:r>
              <a:rPr lang="en-US" dirty="0" err="1" smtClean="0"/>
              <a:t>Zytkow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endParaRPr lang="en-US" dirty="0" smtClean="0"/>
          </a:p>
          <a:p>
            <a:pPr lvl="1"/>
            <a:r>
              <a:rPr lang="en-US" dirty="0" err="1" smtClean="0"/>
              <a:t>Lehet</a:t>
            </a:r>
            <a:r>
              <a:rPr lang="en-US" dirty="0" smtClean="0"/>
              <a:t>-e </a:t>
            </a:r>
            <a:r>
              <a:rPr lang="en-US" dirty="0" err="1" smtClean="0"/>
              <a:t>fekete</a:t>
            </a:r>
            <a:r>
              <a:rPr lang="en-US" dirty="0" smtClean="0"/>
              <a:t> </a:t>
            </a:r>
            <a:r>
              <a:rPr lang="en-US" dirty="0" err="1" smtClean="0"/>
              <a:t>lyuk</a:t>
            </a:r>
            <a:r>
              <a:rPr lang="en-US" dirty="0" smtClean="0"/>
              <a:t> a k</a:t>
            </a:r>
            <a:r>
              <a:rPr lang="hu-HU" dirty="0" smtClean="0"/>
              <a:t>özepén stabilan?</a:t>
            </a:r>
          </a:p>
          <a:p>
            <a:pPr lvl="1"/>
            <a:r>
              <a:rPr lang="hu-HU" dirty="0" smtClean="0"/>
              <a:t>Nem, neutroncsillag van középen</a:t>
            </a:r>
            <a:endParaRPr lang="hu-HU" dirty="0"/>
          </a:p>
          <a:p>
            <a:pPr lvl="1"/>
            <a:endParaRPr lang="hu-HU" dirty="0" smtClean="0"/>
          </a:p>
          <a:p>
            <a:pPr lvl="2"/>
            <a:r>
              <a:rPr lang="hu-HU" dirty="0" smtClean="0"/>
              <a:t>Kettős csillagrendszerben keletkezik</a:t>
            </a:r>
          </a:p>
          <a:p>
            <a:pPr lvl="2"/>
            <a:r>
              <a:rPr lang="en-US" dirty="0"/>
              <a:t>n</a:t>
            </a:r>
            <a:r>
              <a:rPr lang="hu-HU" dirty="0" smtClean="0"/>
              <a:t>ehezebb csillag felrobban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neutroncsillag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k</a:t>
            </a:r>
            <a:r>
              <a:rPr lang="hu-HU" dirty="0" smtClean="0">
                <a:sym typeface="Wingdings" panose="05000000000000000000" pitchFamily="2" charset="2"/>
              </a:rPr>
              <a:t>önnyebb csillag vörös óriás 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bekebelezi</a:t>
            </a:r>
            <a:r>
              <a:rPr lang="en-US" dirty="0" smtClean="0">
                <a:sym typeface="Wingdings" panose="05000000000000000000" pitchFamily="2" charset="2"/>
              </a:rPr>
              <a:t> a </a:t>
            </a:r>
            <a:r>
              <a:rPr lang="en-US" dirty="0" err="1" smtClean="0">
                <a:sym typeface="Wingdings" panose="05000000000000000000" pitchFamily="2" charset="2"/>
              </a:rPr>
              <a:t>neutroncsillagot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Bes</a:t>
            </a:r>
            <a:r>
              <a:rPr lang="hu-HU" dirty="0" smtClean="0">
                <a:sym typeface="Wingdings" panose="05000000000000000000" pitchFamily="2" charset="2"/>
              </a:rPr>
              <a:t>űllyed középre</a:t>
            </a:r>
          </a:p>
          <a:p>
            <a:pPr lvl="2"/>
            <a:endParaRPr lang="hu-HU" dirty="0">
              <a:sym typeface="Wingdings" panose="05000000000000000000" pitchFamily="2" charset="2"/>
            </a:endParaRP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Hogyan vesszük észre</a:t>
            </a:r>
          </a:p>
          <a:p>
            <a:pPr lvl="2"/>
            <a:r>
              <a:rPr lang="en-US" dirty="0" err="1" smtClean="0">
                <a:sym typeface="Wingdings" panose="05000000000000000000" pitchFamily="2" charset="2"/>
              </a:rPr>
              <a:t>Nukleoszint</a:t>
            </a:r>
            <a:r>
              <a:rPr lang="hu-HU" dirty="0" smtClean="0">
                <a:sym typeface="Wingdings" panose="05000000000000000000" pitchFamily="2" charset="2"/>
              </a:rPr>
              <a:t>ézis </a:t>
            </a:r>
            <a:r>
              <a:rPr lang="en-US" dirty="0" smtClean="0">
                <a:sym typeface="Wingdings" panose="05000000000000000000" pitchFamily="2" charset="2"/>
              </a:rPr>
              <a:t>el</a:t>
            </a:r>
            <a:r>
              <a:rPr lang="hu-HU" dirty="0" smtClean="0">
                <a:sym typeface="Wingdings" panose="05000000000000000000" pitchFamily="2" charset="2"/>
              </a:rPr>
              <a:t>térő 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Anomális izotóparányok </a:t>
            </a: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68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19" y="365126"/>
            <a:ext cx="8174631" cy="59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" y="1"/>
            <a:ext cx="9133027" cy="67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4352" y="275210"/>
            <a:ext cx="9558352" cy="65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25" y="409327"/>
            <a:ext cx="8680076" cy="57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93" y="0"/>
            <a:ext cx="78867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93" y="201906"/>
            <a:ext cx="8543452" cy="66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94" y="365126"/>
            <a:ext cx="8489011" cy="587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61" y="209006"/>
            <a:ext cx="8977910" cy="61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Other avenues</a:t>
            </a:r>
            <a:r>
              <a:rPr lang="en-US" dirty="0" smtClean="0"/>
              <a:t> for forming an SMBH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19407" cy="4351338"/>
          </a:xfrm>
        </p:spPr>
        <p:txBody>
          <a:bodyPr/>
          <a:lstStyle/>
          <a:p>
            <a:r>
              <a:rPr lang="en-US" dirty="0" smtClean="0"/>
              <a:t>Star cluster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Gravothermal</a:t>
            </a:r>
            <a:r>
              <a:rPr lang="en-US" dirty="0" smtClean="0"/>
              <a:t> instability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runaway collapse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Equilibrium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169" y="3607594"/>
            <a:ext cx="2335650" cy="78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169" y="4567092"/>
            <a:ext cx="24372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594" y="5088482"/>
            <a:ext cx="16248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Other avenues</a:t>
            </a:r>
            <a:r>
              <a:rPr lang="en-US" dirty="0" smtClean="0"/>
              <a:t> for forming an SMBH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19407" cy="4351338"/>
          </a:xfrm>
        </p:spPr>
        <p:txBody>
          <a:bodyPr/>
          <a:lstStyle/>
          <a:p>
            <a:r>
              <a:rPr lang="en-US" dirty="0" smtClean="0"/>
              <a:t>Star cluster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Gravothermal</a:t>
            </a:r>
            <a:r>
              <a:rPr lang="en-US" dirty="0" smtClean="0"/>
              <a:t> instability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runaway collapse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Equilibrium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169" y="3607594"/>
            <a:ext cx="2335650" cy="78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169" y="4567092"/>
            <a:ext cx="24372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169" y="5321299"/>
            <a:ext cx="2589525" cy="99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9176" y="5690433"/>
            <a:ext cx="155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Introduce core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Other avenues</a:t>
            </a:r>
            <a:r>
              <a:rPr lang="en-US" dirty="0" smtClean="0"/>
              <a:t> for forming an SMBH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19407" cy="4351338"/>
          </a:xfrm>
        </p:spPr>
        <p:txBody>
          <a:bodyPr/>
          <a:lstStyle/>
          <a:p>
            <a:r>
              <a:rPr lang="en-US" dirty="0" smtClean="0"/>
              <a:t>Star cluster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Gravothermal</a:t>
            </a:r>
            <a:r>
              <a:rPr lang="en-US" dirty="0" smtClean="0"/>
              <a:t> instability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runaway collapse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Equilibrium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169" y="3607594"/>
            <a:ext cx="2335650" cy="78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169" y="4567092"/>
            <a:ext cx="2437200" cy="495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9176" y="5690433"/>
            <a:ext cx="259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Introduce truncation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outside of the tidal radius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312" y="5498161"/>
            <a:ext cx="4265101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</a:t>
            </a:r>
            <a:r>
              <a:rPr lang="hu-HU" dirty="0" smtClean="0"/>
              <a:t>ábbi kérdések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M-sigma reláció magyarázata </a:t>
            </a:r>
            <a:r>
              <a:rPr lang="hu-HU" sz="2400" dirty="0" smtClean="0"/>
              <a:t>„momentum feedback”</a:t>
            </a:r>
          </a:p>
          <a:p>
            <a:pPr marL="0" indent="0">
              <a:buNone/>
            </a:pPr>
            <a:r>
              <a:rPr lang="hu-HU" sz="2400" dirty="0" smtClean="0"/>
              <a:t>A táguló sokkolt </a:t>
            </a:r>
            <a:r>
              <a:rPr lang="en-US" sz="2400" dirty="0" err="1" smtClean="0"/>
              <a:t>forr</a:t>
            </a:r>
            <a:r>
              <a:rPr lang="hu-HU" sz="2400" dirty="0" smtClean="0"/>
              <a:t>ó gáz (10</a:t>
            </a:r>
            <a:r>
              <a:rPr lang="en-US" sz="2400" dirty="0" smtClean="0"/>
              <a:t>^11 K</a:t>
            </a:r>
            <a:r>
              <a:rPr lang="hu-HU" sz="2400" dirty="0" smtClean="0"/>
              <a:t>)</a:t>
            </a:r>
            <a:r>
              <a:rPr lang="en-US" sz="2400" dirty="0" smtClean="0"/>
              <a:t>, </a:t>
            </a:r>
            <a:r>
              <a:rPr lang="en-US" sz="2400" dirty="0" err="1" smtClean="0"/>
              <a:t>ami</a:t>
            </a:r>
            <a:r>
              <a:rPr lang="en-US" sz="2400" dirty="0" smtClean="0"/>
              <a:t> a </a:t>
            </a:r>
            <a:r>
              <a:rPr lang="en-US" sz="2400" dirty="0" err="1" smtClean="0"/>
              <a:t>sug</a:t>
            </a:r>
            <a:r>
              <a:rPr lang="hu-HU" sz="2400" dirty="0" smtClean="0"/>
              <a:t>árzási térben Compton hűl</a:t>
            </a:r>
            <a:r>
              <a:rPr lang="en-US" sz="2400" dirty="0" smtClean="0"/>
              <a:t> </a:t>
            </a:r>
            <a:r>
              <a:rPr lang="hu-HU" sz="2400" dirty="0" smtClean="0"/>
              <a:t>(10</a:t>
            </a:r>
            <a:r>
              <a:rPr lang="en-US" sz="2400" dirty="0" smtClean="0"/>
              <a:t>^7 K)</a:t>
            </a:r>
            <a:r>
              <a:rPr lang="hu-HU" sz="2400" dirty="0" smtClean="0"/>
              <a:t>. Hogy lehet a gáz annyira forró?</a:t>
            </a:r>
          </a:p>
          <a:p>
            <a:r>
              <a:rPr lang="hu-HU" sz="2400" dirty="0" smtClean="0"/>
              <a:t>Sokk miatt! Gáz </a:t>
            </a:r>
            <a:r>
              <a:rPr lang="en-US" sz="2400" dirty="0" smtClean="0"/>
              <a:t>v=0.1c</a:t>
            </a:r>
            <a:r>
              <a:rPr lang="hu-HU" sz="2400" dirty="0" smtClean="0"/>
              <a:t>-vel áramlik kifelé, nekiütközik a kinti közegnek és termalizálódik</a:t>
            </a:r>
            <a:endParaRPr lang="hu-HU" sz="2000" dirty="0"/>
          </a:p>
          <a:p>
            <a:pPr marL="457200" lvl="1" indent="0">
              <a:buNone/>
            </a:pPr>
            <a:r>
              <a:rPr lang="en-US" sz="2000" dirty="0" err="1" smtClean="0"/>
              <a:t>m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v^2  = k T   </a:t>
            </a:r>
            <a:r>
              <a:rPr lang="hu-HU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ym typeface="Wingdings" panose="05000000000000000000" pitchFamily="2" charset="2"/>
              </a:rPr>
              <a:t> T=10^11 K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794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56" y="0"/>
            <a:ext cx="7563394" cy="693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Lynden-Bell &amp; Wood (1968)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collapse!</a:t>
            </a:r>
          </a:p>
          <a:p>
            <a:r>
              <a:rPr lang="en-US" dirty="0" smtClean="0"/>
              <a:t>On longer timescale isothermal structure is unstable</a:t>
            </a:r>
          </a:p>
          <a:p>
            <a:r>
              <a:rPr lang="en-US" dirty="0" smtClean="0"/>
              <a:t>instability forming a central core in 16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rlx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24" y="4141470"/>
            <a:ext cx="7870126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Lynden-Bell &amp; Wood (1968)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collapse!</a:t>
            </a:r>
          </a:p>
          <a:p>
            <a:r>
              <a:rPr lang="en-US" dirty="0" smtClean="0"/>
              <a:t>On longer timescale isothermal structure is unstable</a:t>
            </a:r>
          </a:p>
          <a:p>
            <a:r>
              <a:rPr lang="en-US" dirty="0" smtClean="0"/>
              <a:t>instability forming a central core in 16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rlx</a:t>
            </a:r>
            <a:endParaRPr lang="en-US" baseline="-25000" dirty="0" smtClean="0"/>
          </a:p>
          <a:p>
            <a:r>
              <a:rPr lang="en-US" dirty="0" smtClean="0"/>
              <a:t>Heavier objects relax faster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62" y="4250146"/>
            <a:ext cx="7565476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58596" cy="1751057"/>
          </a:xfrm>
        </p:spPr>
        <p:txBody>
          <a:bodyPr>
            <a:normAutofit/>
          </a:bodyPr>
          <a:lstStyle/>
          <a:p>
            <a:r>
              <a:rPr lang="en-US" dirty="0" smtClean="0"/>
              <a:t>Runaway collapse </a:t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Portegies</a:t>
            </a:r>
            <a:r>
              <a:rPr lang="en-US" sz="2800" dirty="0" smtClean="0"/>
              <a:t> </a:t>
            </a:r>
            <a:r>
              <a:rPr lang="en-US" sz="2800" dirty="0" err="1" smtClean="0"/>
              <a:t>Zwart</a:t>
            </a:r>
            <a:r>
              <a:rPr lang="en-US" sz="2800" dirty="0" smtClean="0"/>
              <a:t> &amp; McMillan 2004)</a:t>
            </a:r>
            <a:br>
              <a:rPr lang="en-US" sz="2800" dirty="0" smtClean="0"/>
            </a:br>
            <a:r>
              <a:rPr lang="en-US" sz="2800" dirty="0" smtClean="0"/>
              <a:t>Direct N-body simulation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1" y="2625635"/>
            <a:ext cx="4428787" cy="302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838" y="2432767"/>
            <a:ext cx="4623162" cy="3213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379" y="5646230"/>
            <a:ext cx="4061459" cy="80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avenues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Runaway collisions in quasar accretion disks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McKernan</a:t>
            </a:r>
            <a:r>
              <a:rPr lang="en-US" dirty="0" smtClean="0"/>
              <a:t> et al. 2013)</a:t>
            </a:r>
          </a:p>
          <a:p>
            <a:r>
              <a:rPr lang="en-US" dirty="0" err="1" smtClean="0"/>
              <a:t>Hypereddington</a:t>
            </a:r>
            <a:r>
              <a:rPr lang="en-US" dirty="0" smtClean="0"/>
              <a:t> Bondi accretion </a:t>
            </a:r>
          </a:p>
          <a:p>
            <a:pPr marL="0" indent="0">
              <a:buNone/>
            </a:pPr>
            <a:r>
              <a:rPr lang="en-US" sz="2000" dirty="0" smtClean="0"/>
              <a:t>(Alexander &amp; </a:t>
            </a:r>
            <a:r>
              <a:rPr lang="en-US" sz="2000" dirty="0" err="1" smtClean="0"/>
              <a:t>Natarayan</a:t>
            </a:r>
            <a:r>
              <a:rPr lang="en-US" sz="2000" dirty="0" smtClean="0"/>
              <a:t> 2014)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722781"/>
            <a:ext cx="3435532" cy="25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SMBH mass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58" y="1506400"/>
            <a:ext cx="7886700" cy="147927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Measure distribution of some galaxy parameter y</a:t>
            </a:r>
          </a:p>
          <a:p>
            <a:r>
              <a:rPr lang="hu-HU" sz="2400" dirty="0" smtClean="0"/>
              <a:t>Use observed correlation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59" y="2340005"/>
            <a:ext cx="7350391" cy="9989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059" y="3230058"/>
            <a:ext cx="4827494" cy="3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SMBH mass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58" y="1506400"/>
            <a:ext cx="7886700" cy="147927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Measure distribution of some galaxy parameter y</a:t>
            </a:r>
          </a:p>
          <a:p>
            <a:r>
              <a:rPr lang="hu-HU" sz="2400" dirty="0" smtClean="0"/>
              <a:t>Use observed correlation for </a:t>
            </a:r>
            <a:r>
              <a:rPr lang="hu-HU" sz="2400" dirty="0" smtClean="0">
                <a:solidFill>
                  <a:srgbClr val="FF0000"/>
                </a:solidFill>
              </a:rPr>
              <a:t>elliptical galaxies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59" y="2340005"/>
            <a:ext cx="7350391" cy="998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196" y="3329262"/>
            <a:ext cx="4859322" cy="35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 black holes kicked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are many black holes </a:t>
            </a:r>
          </a:p>
          <a:p>
            <a:pPr marL="0" indent="0">
              <a:buNone/>
            </a:pPr>
            <a:r>
              <a:rPr lang="en-US" dirty="0" smtClean="0"/>
              <a:t>merge due to gravitational wave emission</a:t>
            </a:r>
          </a:p>
          <a:p>
            <a:pPr marL="0" indent="0">
              <a:buNone/>
            </a:pPr>
            <a:r>
              <a:rPr lang="en-US" dirty="0" smtClean="0"/>
              <a:t>Kick velocity 50—180 km/s if mass ratio &gt; 1/3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Are black holes kicked out from dwarf galaxies?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Előző órán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8739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M-sigma reláció a hidrodinamikai egyensúlyból sugárzás impulzusa </a:t>
            </a:r>
            <a:r>
              <a:rPr lang="en-US" dirty="0" smtClean="0"/>
              <a:t>+ </a:t>
            </a:r>
            <a:r>
              <a:rPr lang="en-US" dirty="0" err="1" smtClean="0"/>
              <a:t>gravit</a:t>
            </a:r>
            <a:r>
              <a:rPr lang="hu-HU" dirty="0" smtClean="0"/>
              <a:t>áció </a:t>
            </a:r>
          </a:p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	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kil</a:t>
            </a:r>
            <a:r>
              <a:rPr lang="hu-HU" dirty="0" smtClean="0">
                <a:sym typeface="Wingdings" panose="05000000000000000000" pitchFamily="2" charset="2"/>
              </a:rPr>
              <a:t>öki a gázt egy kritikus tömeg felett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12" y="3047953"/>
            <a:ext cx="5572575" cy="10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magyarázatok az M-sigma relációra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87392"/>
          </a:xfrm>
        </p:spPr>
        <p:txBody>
          <a:bodyPr>
            <a:normAutofit/>
          </a:bodyPr>
          <a:lstStyle/>
          <a:p>
            <a:r>
              <a:rPr lang="hu-HU" dirty="0" smtClean="0"/>
              <a:t>Galaxisütközések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30" y="2369321"/>
            <a:ext cx="6151835" cy="43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magyarázatok az M-sigma relációra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87392"/>
          </a:xfrm>
        </p:spPr>
        <p:txBody>
          <a:bodyPr>
            <a:normAutofit/>
          </a:bodyPr>
          <a:lstStyle/>
          <a:p>
            <a:r>
              <a:rPr lang="hu-HU" dirty="0" smtClean="0"/>
              <a:t>Galaxisütközések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08" y="2326546"/>
            <a:ext cx="5909375" cy="45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magyarázatok az M-sigma relációra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87392"/>
          </a:xfrm>
        </p:spPr>
        <p:txBody>
          <a:bodyPr>
            <a:normAutofit/>
          </a:bodyPr>
          <a:lstStyle/>
          <a:p>
            <a:r>
              <a:rPr lang="hu-HU" dirty="0" smtClean="0"/>
              <a:t>Galaxisütközések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62" y="2253185"/>
            <a:ext cx="6427573" cy="46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magyarázatok: M-M</a:t>
            </a:r>
            <a:r>
              <a:rPr lang="hu-HU" baseline="-25000" dirty="0" smtClean="0"/>
              <a:t>bulge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87392"/>
          </a:xfrm>
        </p:spPr>
        <p:txBody>
          <a:bodyPr>
            <a:normAutofit/>
          </a:bodyPr>
          <a:lstStyle/>
          <a:p>
            <a:r>
              <a:rPr lang="hu-HU" dirty="0" smtClean="0"/>
              <a:t>Csillagképződés visszacsatolás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09" y="2800395"/>
            <a:ext cx="6808513" cy="306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Fekete lyukak keletkezése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7" y="1567544"/>
            <a:ext cx="8369946" cy="46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</TotalTime>
  <Words>381</Words>
  <Application>Microsoft Office PowerPoint</Application>
  <PresentationFormat>On-screen Show (4:3)</PresentationFormat>
  <Paragraphs>73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Szupermasszív fekete lyukak keletkezése</vt:lpstr>
      <vt:lpstr>Korábbi kérdések</vt:lpstr>
      <vt:lpstr>Korábbi kérdések</vt:lpstr>
      <vt:lpstr>Előző órán</vt:lpstr>
      <vt:lpstr>Egyéb magyarázatok az M-sigma relációra</vt:lpstr>
      <vt:lpstr>Egyéb magyarázatok az M-sigma relációra</vt:lpstr>
      <vt:lpstr>Egyéb magyarázatok az M-sigma relációra</vt:lpstr>
      <vt:lpstr>Egyéb magyarázatok: M-Mbulge</vt:lpstr>
      <vt:lpstr>Fekete lyukak keletkezése</vt:lpstr>
      <vt:lpstr>PowerPoint Presentation</vt:lpstr>
      <vt:lpstr>PowerPoint Presentation</vt:lpstr>
      <vt:lpstr>Jean’s mass</vt:lpstr>
      <vt:lpstr>Jean’s mass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avenues for forming an SMBH</vt:lpstr>
      <vt:lpstr>Other avenues for forming an SMBH</vt:lpstr>
      <vt:lpstr>Other avenues for forming an SMBH</vt:lpstr>
      <vt:lpstr>PowerPoint Presentation</vt:lpstr>
      <vt:lpstr>Lynden-Bell &amp; Wood (1968)</vt:lpstr>
      <vt:lpstr>Lynden-Bell &amp; Wood (1968)</vt:lpstr>
      <vt:lpstr>Runaway collapse  (Portegies Zwart &amp; McMillan 2004) Direct N-body simulation</vt:lpstr>
      <vt:lpstr>Other avenues</vt:lpstr>
      <vt:lpstr>SMBH mass function</vt:lpstr>
      <vt:lpstr>SMBH mass function</vt:lpstr>
      <vt:lpstr>Are the black holes kicked out?</vt:lpstr>
    </vt:vector>
  </TitlesOfParts>
  <Company>ELTE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Bence Kocsis</dc:creator>
  <cp:lastModifiedBy>Bence Kocsis</cp:lastModifiedBy>
  <cp:revision>20</cp:revision>
  <dcterms:created xsi:type="dcterms:W3CDTF">2015-12-01T11:00:45Z</dcterms:created>
  <dcterms:modified xsi:type="dcterms:W3CDTF">2015-12-01T21:48:48Z</dcterms:modified>
</cp:coreProperties>
</file>