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9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2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2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1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8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20ED-B6EE-4B0D-A024-C5F6732C475D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0C843-D55F-4A1F-8FC8-FD1D73F1B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Galactic Nuclei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correlations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31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9" y="6349"/>
            <a:ext cx="8936401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" y="-57151"/>
            <a:ext cx="9037952" cy="69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" y="-25401"/>
            <a:ext cx="9088727" cy="69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7" y="-12701"/>
            <a:ext cx="8885626" cy="6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9" y="-12701"/>
            <a:ext cx="8936401" cy="6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3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Soltan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argument (1982)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“estimating the mass of the ash”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quasar’s are powered by accretion onto a supermassive black hole then such supermassive black holes must exist in our local universe</a:t>
            </a:r>
          </a:p>
          <a:p>
            <a:endParaRPr lang="en-US" dirty="0"/>
          </a:p>
          <a:p>
            <a:r>
              <a:rPr lang="en-US" dirty="0" smtClean="0"/>
              <a:t>Measure number of quasars vs. redshift and luminosity of quasars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I</a:t>
            </a:r>
            <a:r>
              <a:rPr lang="en-US" dirty="0" smtClean="0"/>
              <a:t>ntegrated energy density of radiation </a:t>
            </a:r>
            <a:r>
              <a:rPr lang="en-US" dirty="0">
                <a:sym typeface="Wingdings" panose="05000000000000000000" pitchFamily="2" charset="2"/>
              </a:rPr>
              <a:t>=</a:t>
            </a:r>
            <a:r>
              <a:rPr lang="en-US" dirty="0" smtClean="0">
                <a:sym typeface="Wingdings" panose="05000000000000000000" pitchFamily="2" charset="2"/>
              </a:rPr>
              <a:t> 8.5 x 10</a:t>
            </a:r>
            <a:r>
              <a:rPr lang="en-US" baseline="30000" dirty="0" smtClean="0">
                <a:sym typeface="Wingdings" panose="05000000000000000000" pitchFamily="2" charset="2"/>
              </a:rPr>
              <a:t>66</a:t>
            </a:r>
            <a:r>
              <a:rPr lang="en-US" dirty="0" smtClean="0">
                <a:sym typeface="Wingdings" panose="05000000000000000000" pitchFamily="2" charset="2"/>
              </a:rPr>
              <a:t> erg/Gpc</a:t>
            </a:r>
            <a:r>
              <a:rPr lang="en-US" baseline="30000" dirty="0" smtClean="0">
                <a:sym typeface="Wingdings" panose="05000000000000000000" pitchFamily="2" charset="2"/>
              </a:rPr>
              <a:t>3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If 10% of th</a:t>
            </a:r>
            <a:r>
              <a:rPr lang="en-US" dirty="0" smtClean="0">
                <a:sym typeface="Wingdings" panose="05000000000000000000" pitchFamily="2" charset="2"/>
              </a:rPr>
              <a:t>e accreted gas mass was converted to radiation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Total mass accumulated in quasars = 8 x 10</a:t>
            </a:r>
            <a:r>
              <a:rPr lang="en-US" baseline="30000" dirty="0" smtClean="0">
                <a:sym typeface="Wingdings" panose="05000000000000000000" pitchFamily="2" charset="2"/>
              </a:rPr>
              <a:t>13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sun</a:t>
            </a:r>
            <a:r>
              <a:rPr lang="en-US" dirty="0" smtClean="0">
                <a:sym typeface="Wingdings" panose="05000000000000000000" pitchFamily="2" charset="2"/>
              </a:rPr>
              <a:t>/Gpc</a:t>
            </a:r>
            <a:r>
              <a:rPr lang="en-US" baseline="30000" dirty="0" smtClean="0">
                <a:sym typeface="Wingdings" panose="05000000000000000000" pitchFamily="2" charset="2"/>
              </a:rPr>
              <a:t>3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Mean mass per galaxy = 2 x 10</a:t>
            </a:r>
            <a:r>
              <a:rPr lang="en-US" baseline="30000" dirty="0" smtClean="0">
                <a:sym typeface="Wingdings" panose="05000000000000000000" pitchFamily="2" charset="2"/>
              </a:rPr>
              <a:t>7 </a:t>
            </a:r>
            <a:r>
              <a:rPr lang="en-US" dirty="0" err="1" smtClean="0">
                <a:sym typeface="Wingdings" panose="05000000000000000000" pitchFamily="2" charset="2"/>
              </a:rPr>
              <a:t>M</a:t>
            </a:r>
            <a:r>
              <a:rPr lang="en-US" baseline="-25000" dirty="0" err="1" smtClean="0">
                <a:sym typeface="Wingdings" panose="05000000000000000000" pitchFamily="2" charset="2"/>
              </a:rPr>
              <a:t>sun</a:t>
            </a:r>
            <a:r>
              <a:rPr lang="en-US" baseline="30000" dirty="0" smtClean="0">
                <a:sym typeface="Wingdings" panose="05000000000000000000" pitchFamily="2" charset="2"/>
              </a:rPr>
              <a:t> </a:t>
            </a:r>
          </a:p>
          <a:p>
            <a:endParaRPr lang="en-US" baseline="30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Nearby galaxies should have observable supermassive black holes!</a:t>
            </a:r>
            <a:endParaRPr lang="en-US" baseline="300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740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M-</a:t>
            </a:r>
            <a:r>
              <a:rPr lang="en-US" dirty="0" err="1" smtClean="0"/>
              <a:t>L</a:t>
            </a:r>
            <a:r>
              <a:rPr lang="en-US" baseline="-25000" dirty="0" err="1" smtClean="0"/>
              <a:t>bulge</a:t>
            </a:r>
            <a:r>
              <a:rPr lang="en-US" baseline="-25000" dirty="0" smtClean="0"/>
              <a:t>					</a:t>
            </a:r>
            <a:r>
              <a:rPr lang="en-US" dirty="0" smtClean="0"/>
              <a:t>M-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endParaRPr lang="en-US" baseline="-25000" dirty="0">
              <a:latin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" y="1717510"/>
            <a:ext cx="9025078" cy="51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6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8"/>
            <a:ext cx="4970469" cy="4716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69" y="4349578"/>
            <a:ext cx="4800731" cy="250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02" y="5832390"/>
            <a:ext cx="450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Supermassive black hole mass = 0.5% of bulge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SMBH galaxy connection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(King &amp; Pounds 2015)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s the supermassive black hole significant</a:t>
            </a:r>
          </a:p>
          <a:p>
            <a:pPr lvl="1"/>
            <a:r>
              <a:rPr lang="en-US" dirty="0" smtClean="0"/>
              <a:t>Yes! </a:t>
            </a:r>
          </a:p>
          <a:p>
            <a:pPr marL="342900" lvl="1" indent="0">
              <a:buNone/>
            </a:pPr>
            <a:r>
              <a:rPr lang="en-US" dirty="0" smtClean="0"/>
              <a:t>Total energy in radiation &gt;&gt; total mechanical energy of the bulge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does the supermassive black hole couple to the galaxy?</a:t>
            </a:r>
          </a:p>
          <a:p>
            <a:r>
              <a:rPr lang="en-US" dirty="0" smtClean="0"/>
              <a:t>Disk of gas around black hole</a:t>
            </a:r>
          </a:p>
          <a:p>
            <a:r>
              <a:rPr lang="en-US" dirty="0" smtClean="0"/>
              <a:t>Accretion due to viscosity (MRI, gravitational turbulence?)</a:t>
            </a:r>
          </a:p>
          <a:p>
            <a:r>
              <a:rPr lang="en-US" dirty="0" smtClean="0"/>
              <a:t>Viscous heating </a:t>
            </a:r>
            <a:r>
              <a:rPr lang="en-US" dirty="0" smtClean="0">
                <a:sym typeface="Wingdings" panose="05000000000000000000" pitchFamily="2" charset="2"/>
              </a:rPr>
              <a:t> bright source of radiation</a:t>
            </a:r>
            <a:endParaRPr lang="en-US" dirty="0"/>
          </a:p>
          <a:p>
            <a:r>
              <a:rPr lang="en-US" dirty="0" smtClean="0"/>
              <a:t>Radiation drives a wind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relativistic outflow</a:t>
            </a:r>
          </a:p>
          <a:p>
            <a:r>
              <a:rPr lang="en-US" dirty="0"/>
              <a:t>w</a:t>
            </a:r>
            <a:r>
              <a:rPr lang="en-US" dirty="0" smtClean="0"/>
              <a:t>ind collides with interstellar gas</a:t>
            </a:r>
          </a:p>
          <a:p>
            <a:r>
              <a:rPr lang="en-US" dirty="0"/>
              <a:t>s</a:t>
            </a:r>
            <a:r>
              <a:rPr lang="en-US" dirty="0" smtClean="0"/>
              <a:t>hock heating and Compton cooling </a:t>
            </a:r>
            <a:r>
              <a:rPr lang="en-US" dirty="0" smtClean="0">
                <a:sym typeface="Wingdings" panose="05000000000000000000" pitchFamily="2" charset="2"/>
              </a:rPr>
              <a:t> narrow region hot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m</a:t>
            </a:r>
            <a:r>
              <a:rPr lang="en-US" dirty="0" smtClean="0"/>
              <a:t>ost of the gas is cold and pushed out by momentum transfer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1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65" y="0"/>
            <a:ext cx="9201665" cy="68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665"/>
            <a:ext cx="9174789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" y="13194"/>
            <a:ext cx="8967831" cy="6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76" y="-19421"/>
            <a:ext cx="9144000" cy="68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1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37"/>
            <a:ext cx="9144000" cy="69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1848"/>
            <a:ext cx="9621111" cy="71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9" y="1"/>
            <a:ext cx="9072833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79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" y="-6351"/>
            <a:ext cx="9037952" cy="68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191</Words>
  <Application>Microsoft Office PowerPoint</Application>
  <PresentationFormat>On-screen Show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Office Theme</vt:lpstr>
      <vt:lpstr>Active Galactic Nuclei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Soltan’s argument (1982) “estimating the mass of the ash”</vt:lpstr>
      <vt:lpstr>  M-Lbulge     M-s</vt:lpstr>
      <vt:lpstr>PowerPoint Presentation</vt:lpstr>
      <vt:lpstr>  The SMBH galaxy connection    (King &amp; Pounds 2015)</vt:lpstr>
    </vt:vector>
  </TitlesOfParts>
  <Company>ELTE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Galactic Nuclei</dc:title>
  <dc:creator>Bence Kocsis</dc:creator>
  <cp:lastModifiedBy>Bence Kocsis</cp:lastModifiedBy>
  <cp:revision>12</cp:revision>
  <dcterms:created xsi:type="dcterms:W3CDTF">2015-11-24T11:39:32Z</dcterms:created>
  <dcterms:modified xsi:type="dcterms:W3CDTF">2015-11-24T13:18:00Z</dcterms:modified>
</cp:coreProperties>
</file>