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2"/>
  </p:notesMasterIdLst>
  <p:sldIdLst>
    <p:sldId id="256" r:id="rId3"/>
    <p:sldId id="336" r:id="rId4"/>
    <p:sldId id="260" r:id="rId5"/>
    <p:sldId id="337" r:id="rId6"/>
    <p:sldId id="338"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4" r:id="rId24"/>
    <p:sldId id="285" r:id="rId25"/>
    <p:sldId id="286" r:id="rId26"/>
    <p:sldId id="287" r:id="rId27"/>
    <p:sldId id="288" r:id="rId28"/>
    <p:sldId id="289" r:id="rId29"/>
    <p:sldId id="290" r:id="rId30"/>
    <p:sldId id="291" r:id="rId31"/>
    <p:sldId id="296" r:id="rId32"/>
    <p:sldId id="299" r:id="rId33"/>
    <p:sldId id="300" r:id="rId34"/>
    <p:sldId id="339" r:id="rId35"/>
    <p:sldId id="323" r:id="rId36"/>
    <p:sldId id="324" r:id="rId37"/>
    <p:sldId id="322" r:id="rId38"/>
    <p:sldId id="335" r:id="rId39"/>
    <p:sldId id="310" r:id="rId40"/>
    <p:sldId id="311" r:id="rId41"/>
    <p:sldId id="312" r:id="rId42"/>
    <p:sldId id="313" r:id="rId43"/>
    <p:sldId id="314" r:id="rId44"/>
    <p:sldId id="315" r:id="rId45"/>
    <p:sldId id="340" r:id="rId46"/>
    <p:sldId id="341" r:id="rId47"/>
    <p:sldId id="316" r:id="rId48"/>
    <p:sldId id="317" r:id="rId49"/>
    <p:sldId id="318" r:id="rId50"/>
    <p:sldId id="319" r:id="rId51"/>
    <p:sldId id="326" r:id="rId52"/>
    <p:sldId id="325" r:id="rId53"/>
    <p:sldId id="342" r:id="rId54"/>
    <p:sldId id="327" r:id="rId55"/>
    <p:sldId id="328" r:id="rId56"/>
    <p:sldId id="329" r:id="rId57"/>
    <p:sldId id="330" r:id="rId58"/>
    <p:sldId id="331" r:id="rId59"/>
    <p:sldId id="332" r:id="rId60"/>
    <p:sldId id="333" r:id="rId61"/>
    <p:sldId id="334" r:id="rId62"/>
    <p:sldId id="320" r:id="rId63"/>
    <p:sldId id="321" r:id="rId64"/>
    <p:sldId id="301" r:id="rId65"/>
    <p:sldId id="302" r:id="rId66"/>
    <p:sldId id="303" r:id="rId67"/>
    <p:sldId id="305" r:id="rId68"/>
    <p:sldId id="306" r:id="rId69"/>
    <p:sldId id="307" r:id="rId70"/>
    <p:sldId id="308"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05" autoAdjust="0"/>
    <p:restoredTop sz="94660"/>
  </p:normalViewPr>
  <p:slideViewPr>
    <p:cSldViewPr snapToGrid="0">
      <p:cViewPr varScale="1">
        <p:scale>
          <a:sx n="116" d="100"/>
          <a:sy n="116" d="100"/>
        </p:scale>
        <p:origin x="2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4A9A5-FAFD-4BA0-A899-26B585648A90}" type="datetimeFigureOut">
              <a:rPr lang="en-US" smtClean="0"/>
              <a:t>12/8/2015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06B9C-8F54-403A-BE9F-1FAB97917F33}" type="slidenum">
              <a:rPr lang="en-US" smtClean="0"/>
              <a:t>‹#›</a:t>
            </a:fld>
            <a:endParaRPr lang="en-US"/>
          </a:p>
        </p:txBody>
      </p:sp>
    </p:spTree>
    <p:extLst>
      <p:ext uri="{BB962C8B-B14F-4D97-AF65-F5344CB8AC3E}">
        <p14:creationId xmlns:p14="http://schemas.microsoft.com/office/powerpoint/2010/main" val="143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Rot="1" noChangeArrowheads="1" noTextEdit="1"/>
          </p:cNvSpPr>
          <p:nvPr>
            <p:ph type="sldImg"/>
          </p:nvPr>
        </p:nvSpPr>
        <p:spPr>
          <a:ln/>
        </p:spPr>
      </p:sp>
      <p:sp>
        <p:nvSpPr>
          <p:cNvPr id="9933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observation of GW offers an exciting new opportunity to study the universe. GWs are much different than all other forms of radiation. Carry direct information on the structure of spacetime, can … We are desperately waiting to see this new window open up in the near future, and will be very exciting to discover what it reveals.</a:t>
            </a:r>
          </a:p>
        </p:txBody>
      </p:sp>
    </p:spTree>
    <p:extLst>
      <p:ext uri="{BB962C8B-B14F-4D97-AF65-F5344CB8AC3E}">
        <p14:creationId xmlns:p14="http://schemas.microsoft.com/office/powerpoint/2010/main" val="2355306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Rot="1" noChangeArrowheads="1" noTextEdit="1"/>
          </p:cNvSpPr>
          <p:nvPr>
            <p:ph type="sldImg"/>
          </p:nvPr>
        </p:nvSpPr>
        <p:spPr>
          <a:ln/>
        </p:spPr>
      </p:sp>
      <p:sp>
        <p:nvSpPr>
          <p:cNvPr id="9728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In order to measure GWs from known astrophysical sources, we need an instrument capable of measuring distances to an extreme relative precision. The mission concept is …cavities arms suspended masses</a:t>
            </a:r>
          </a:p>
          <a:p>
            <a:endParaRPr lang="en-US" altLang="en-US" smtClean="0">
              <a:latin typeface="Arial" panose="020B0604020202020204" pitchFamily="34" charset="0"/>
            </a:endParaRPr>
          </a:p>
        </p:txBody>
      </p:sp>
    </p:spTree>
    <p:extLst>
      <p:ext uri="{BB962C8B-B14F-4D97-AF65-F5344CB8AC3E}">
        <p14:creationId xmlns:p14="http://schemas.microsoft.com/office/powerpoint/2010/main" val="1071176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Rot="1" noChangeArrowheads="1" noTextEdit="1"/>
          </p:cNvSpPr>
          <p:nvPr>
            <p:ph type="sldImg"/>
          </p:nvPr>
        </p:nvSpPr>
        <p:spPr>
          <a:ln/>
        </p:spPr>
      </p:sp>
      <p:sp>
        <p:nvSpPr>
          <p:cNvPr id="153603" name="Rectangle 3"/>
          <p:cNvSpPr>
            <a:spLocks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739508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Rot="1" noChangeArrowheads="1" noTextEdit="1"/>
          </p:cNvSpPr>
          <p:nvPr>
            <p:ph type="sldImg"/>
          </p:nvPr>
        </p:nvSpPr>
        <p:spPr>
          <a:ln/>
        </p:spPr>
      </p:sp>
      <p:sp>
        <p:nvSpPr>
          <p:cNvPr id="155651" name="Rectangle 3"/>
          <p:cNvSpPr>
            <a:spLocks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9959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Rot="1" noChangeArrowheads="1" noTextEdit="1"/>
          </p:cNvSpPr>
          <p:nvPr>
            <p:ph type="sldImg"/>
          </p:nvPr>
        </p:nvSpPr>
        <p:spPr>
          <a:ln/>
        </p:spPr>
      </p:sp>
      <p:sp>
        <p:nvSpPr>
          <p:cNvPr id="20173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There are also plans for the future. 5 million km armlength, measures much larger wavelengths, e.g. SMBHs as opposed to stellar mass compact objects.</a:t>
            </a:r>
          </a:p>
        </p:txBody>
      </p:sp>
    </p:spTree>
    <p:extLst>
      <p:ext uri="{BB962C8B-B14F-4D97-AF65-F5344CB8AC3E}">
        <p14:creationId xmlns:p14="http://schemas.microsoft.com/office/powerpoint/2010/main" val="3720786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C176DA-0F4C-4EF6-8211-D9CC475503F0}" type="slidenum">
              <a:rPr lang="en-US" altLang="en-US">
                <a:solidFill>
                  <a:srgbClr val="000000"/>
                </a:solidFill>
              </a:rPr>
              <a:pPr/>
              <a:t>34</a:t>
            </a:fld>
            <a:endParaRPr lang="en-US" altLang="en-US">
              <a:solidFill>
                <a:srgbClr val="000000"/>
              </a:solidFill>
            </a:endParaRPr>
          </a:p>
        </p:txBody>
      </p:sp>
      <p:sp>
        <p:nvSpPr>
          <p:cNvPr id="417794" name="Text Box 2"/>
          <p:cNvSpPr txBox="1">
            <a:spLocks noChangeArrowheads="1"/>
          </p:cNvSpPr>
          <p:nvPr/>
        </p:nvSpPr>
        <p:spPr bwMode="auto">
          <a:xfrm>
            <a:off x="1219200" y="720725"/>
            <a:ext cx="4876800" cy="36004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417795" name="Rectangle 3"/>
          <p:cNvSpPr txBox="1">
            <a:spLocks noChangeArrowheads="1"/>
          </p:cNvSpPr>
          <p:nvPr>
            <p:ph type="body"/>
          </p:nvPr>
        </p:nvSpPr>
        <p:spPr>
          <a:xfrm>
            <a:off x="731838" y="4560888"/>
            <a:ext cx="5805487" cy="4275137"/>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endParaRPr lang="en-US" altLang="en-US"/>
          </a:p>
        </p:txBody>
      </p:sp>
    </p:spTree>
    <p:extLst>
      <p:ext uri="{BB962C8B-B14F-4D97-AF65-F5344CB8AC3E}">
        <p14:creationId xmlns:p14="http://schemas.microsoft.com/office/powerpoint/2010/main" val="44852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0D1687-B6DF-449A-B65A-091BCF933420}" type="slidenum">
              <a:rPr lang="en-US" altLang="en-US">
                <a:solidFill>
                  <a:srgbClr val="000000"/>
                </a:solidFill>
              </a:rPr>
              <a:pPr/>
              <a:t>35</a:t>
            </a:fld>
            <a:endParaRPr lang="en-US" altLang="en-US">
              <a:solidFill>
                <a:srgbClr val="000000"/>
              </a:solidFill>
            </a:endParaRPr>
          </a:p>
        </p:txBody>
      </p:sp>
      <p:sp>
        <p:nvSpPr>
          <p:cNvPr id="419842" name="Text Box 2"/>
          <p:cNvSpPr txBox="1">
            <a:spLocks noChangeArrowheads="1"/>
          </p:cNvSpPr>
          <p:nvPr/>
        </p:nvSpPr>
        <p:spPr bwMode="auto">
          <a:xfrm>
            <a:off x="1503363" y="962025"/>
            <a:ext cx="4306887" cy="32877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419843" name="Rectangle 3"/>
          <p:cNvSpPr txBox="1">
            <a:spLocks noChangeArrowheads="1"/>
          </p:cNvSpPr>
          <p:nvPr>
            <p:ph type="body"/>
          </p:nvPr>
        </p:nvSpPr>
        <p:spPr>
          <a:xfrm>
            <a:off x="731838" y="4560888"/>
            <a:ext cx="5805487" cy="4275137"/>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endParaRPr lang="en-US" altLang="en-US"/>
          </a:p>
        </p:txBody>
      </p:sp>
    </p:spTree>
    <p:extLst>
      <p:ext uri="{BB962C8B-B14F-4D97-AF65-F5344CB8AC3E}">
        <p14:creationId xmlns:p14="http://schemas.microsoft.com/office/powerpoint/2010/main" val="377354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F60281-F6B5-4255-99CB-B8BBF66D6A1E}" type="slidenum">
              <a:rPr lang="en-US" altLang="en-US">
                <a:solidFill>
                  <a:srgbClr val="000000"/>
                </a:solidFill>
              </a:rPr>
              <a:pPr/>
              <a:t>50</a:t>
            </a:fld>
            <a:endParaRPr lang="en-US" altLang="en-US">
              <a:solidFill>
                <a:srgbClr val="000000"/>
              </a:solidFill>
            </a:endParaRPr>
          </a:p>
        </p:txBody>
      </p:sp>
      <p:sp>
        <p:nvSpPr>
          <p:cNvPr id="422914" name="Text Box 2"/>
          <p:cNvSpPr txBox="1">
            <a:spLocks noChangeArrowheads="1"/>
          </p:cNvSpPr>
          <p:nvPr/>
        </p:nvSpPr>
        <p:spPr bwMode="auto">
          <a:xfrm>
            <a:off x="1219200" y="720725"/>
            <a:ext cx="4852988" cy="357663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422915" name="Rectangle 3"/>
          <p:cNvSpPr txBox="1">
            <a:spLocks noChangeArrowheads="1"/>
          </p:cNvSpPr>
          <p:nvPr>
            <p:ph type="body"/>
          </p:nvPr>
        </p:nvSpPr>
        <p:spPr>
          <a:xfrm>
            <a:off x="731838" y="4560888"/>
            <a:ext cx="5805487" cy="4275137"/>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Tree>
    <p:extLst>
      <p:ext uri="{BB962C8B-B14F-4D97-AF65-F5344CB8AC3E}">
        <p14:creationId xmlns:p14="http://schemas.microsoft.com/office/powerpoint/2010/main" val="3277543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08A061-C54B-481A-A98A-0AB2958F0258}" type="slidenum">
              <a:rPr lang="en-US" altLang="en-US">
                <a:solidFill>
                  <a:srgbClr val="000000"/>
                </a:solidFill>
              </a:rPr>
              <a:pPr/>
              <a:t>58</a:t>
            </a:fld>
            <a:endParaRPr lang="en-US" altLang="en-US">
              <a:solidFill>
                <a:srgbClr val="000000"/>
              </a:solidFill>
            </a:endParaRPr>
          </a:p>
        </p:txBody>
      </p:sp>
      <p:sp>
        <p:nvSpPr>
          <p:cNvPr id="398338" name="Text Box 2"/>
          <p:cNvSpPr txBox="1">
            <a:spLocks noChangeArrowheads="1"/>
          </p:cNvSpPr>
          <p:nvPr/>
        </p:nvSpPr>
        <p:spPr bwMode="auto">
          <a:xfrm>
            <a:off x="1219200" y="720725"/>
            <a:ext cx="4832350" cy="3556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398339" name="Rectangle 3"/>
          <p:cNvSpPr txBox="1">
            <a:spLocks noChangeArrowheads="1"/>
          </p:cNvSpPr>
          <p:nvPr>
            <p:ph type="body"/>
          </p:nvPr>
        </p:nvSpPr>
        <p:spPr>
          <a:xfrm>
            <a:off x="731838" y="4560888"/>
            <a:ext cx="5805487" cy="4275137"/>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endParaRPr lang="en-US" altLang="en-US"/>
          </a:p>
        </p:txBody>
      </p:sp>
    </p:spTree>
    <p:extLst>
      <p:ext uri="{BB962C8B-B14F-4D97-AF65-F5344CB8AC3E}">
        <p14:creationId xmlns:p14="http://schemas.microsoft.com/office/powerpoint/2010/main" val="176786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A525A1-1B01-497C-A971-EAC2405F105A}"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AE53-5CD6-45F1-9459-6E8EDB80D40F}" type="slidenum">
              <a:rPr lang="en-US" smtClean="0"/>
              <a:t>‹#›</a:t>
            </a:fld>
            <a:endParaRPr lang="en-US"/>
          </a:p>
        </p:txBody>
      </p:sp>
    </p:spTree>
    <p:extLst>
      <p:ext uri="{BB962C8B-B14F-4D97-AF65-F5344CB8AC3E}">
        <p14:creationId xmlns:p14="http://schemas.microsoft.com/office/powerpoint/2010/main" val="44439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A525A1-1B01-497C-A971-EAC2405F105A}"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AE53-5CD6-45F1-9459-6E8EDB80D40F}" type="slidenum">
              <a:rPr lang="en-US" smtClean="0"/>
              <a:t>‹#›</a:t>
            </a:fld>
            <a:endParaRPr lang="en-US"/>
          </a:p>
        </p:txBody>
      </p:sp>
    </p:spTree>
    <p:extLst>
      <p:ext uri="{BB962C8B-B14F-4D97-AF65-F5344CB8AC3E}">
        <p14:creationId xmlns:p14="http://schemas.microsoft.com/office/powerpoint/2010/main" val="392312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A525A1-1B01-497C-A971-EAC2405F105A}"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AE53-5CD6-45F1-9459-6E8EDB80D40F}" type="slidenum">
              <a:rPr lang="en-US" smtClean="0"/>
              <a:t>‹#›</a:t>
            </a:fld>
            <a:endParaRPr lang="en-US"/>
          </a:p>
        </p:txBody>
      </p:sp>
    </p:spTree>
    <p:extLst>
      <p:ext uri="{BB962C8B-B14F-4D97-AF65-F5344CB8AC3E}">
        <p14:creationId xmlns:p14="http://schemas.microsoft.com/office/powerpoint/2010/main" val="3740119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38946" name="Group 2"/>
          <p:cNvGrpSpPr>
            <a:grpSpLocks/>
          </p:cNvGrpSpPr>
          <p:nvPr/>
        </p:nvGrpSpPr>
        <p:grpSpPr bwMode="auto">
          <a:xfrm>
            <a:off x="0" y="3902075"/>
            <a:ext cx="3400425" cy="2949575"/>
            <a:chOff x="0" y="2458"/>
            <a:chExt cx="2142" cy="1858"/>
          </a:xfrm>
        </p:grpSpPr>
        <p:sp>
          <p:nvSpPr>
            <p:cNvPr id="3389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389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389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389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3895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sp>
          <p:nvSpPr>
            <p:cNvPr id="33895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sp>
          <p:nvSpPr>
            <p:cNvPr id="33895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338954"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smtClean="0"/>
              <a:t>Click to edit Master title style</a:t>
            </a:r>
          </a:p>
        </p:txBody>
      </p:sp>
      <p:sp>
        <p:nvSpPr>
          <p:cNvPr id="338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338956" name="Rectangle 12"/>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338957" name="Rectangle 13"/>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338958" name="Rectangle 14"/>
          <p:cNvSpPr>
            <a:spLocks noGrp="1" noChangeArrowheads="1"/>
          </p:cNvSpPr>
          <p:nvPr>
            <p:ph type="sldNum" sz="quarter" idx="4"/>
          </p:nvPr>
        </p:nvSpPr>
        <p:spPr/>
        <p:txBody>
          <a:bodyPr/>
          <a:lstStyle>
            <a:lvl1pPr>
              <a:defRPr/>
            </a:lvl1pPr>
          </a:lstStyle>
          <a:p>
            <a:fld id="{B8559532-0B67-4D39-BFA2-6D84CF7D137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803326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33CA6D4-4A29-4A22-B9A1-F888F632E11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6739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4762796-FB5C-4FAB-81BD-7E43ECE0383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2673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832A5C0-76C7-48C5-A20F-C27492F05C3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91685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605F8D05-F50F-4858-B2B2-AE4CE0CB1EE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33143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F8EDDB0-A083-4761-8ABC-17F26287E2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70163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BA3660B3-C49F-4C11-8092-91A9529533B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18331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1A68B12-991D-4A9E-9F82-4F1099CF995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0902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A525A1-1B01-497C-A971-EAC2405F105A}"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AE53-5CD6-45F1-9459-6E8EDB80D40F}" type="slidenum">
              <a:rPr lang="en-US" smtClean="0"/>
              <a:t>‹#›</a:t>
            </a:fld>
            <a:endParaRPr lang="en-US"/>
          </a:p>
        </p:txBody>
      </p:sp>
    </p:spTree>
    <p:extLst>
      <p:ext uri="{BB962C8B-B14F-4D97-AF65-F5344CB8AC3E}">
        <p14:creationId xmlns:p14="http://schemas.microsoft.com/office/powerpoint/2010/main" val="2673167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EE25C60-E8FC-4BF6-90C4-921BB8F46E9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27529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33B5DAE-DE16-4349-B7C0-751A8368251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60224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1160A34-BE88-4068-9EA2-B2C6FF8F95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25245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A525A1-1B01-497C-A971-EAC2405F105A}"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AE53-5CD6-45F1-9459-6E8EDB80D40F}" type="slidenum">
              <a:rPr lang="en-US" smtClean="0"/>
              <a:t>‹#›</a:t>
            </a:fld>
            <a:endParaRPr lang="en-US"/>
          </a:p>
        </p:txBody>
      </p:sp>
    </p:spTree>
    <p:extLst>
      <p:ext uri="{BB962C8B-B14F-4D97-AF65-F5344CB8AC3E}">
        <p14:creationId xmlns:p14="http://schemas.microsoft.com/office/powerpoint/2010/main" val="1924253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A525A1-1B01-497C-A971-EAC2405F105A}"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9AE53-5CD6-45F1-9459-6E8EDB80D40F}" type="slidenum">
              <a:rPr lang="en-US" smtClean="0"/>
              <a:t>‹#›</a:t>
            </a:fld>
            <a:endParaRPr lang="en-US"/>
          </a:p>
        </p:txBody>
      </p:sp>
    </p:spTree>
    <p:extLst>
      <p:ext uri="{BB962C8B-B14F-4D97-AF65-F5344CB8AC3E}">
        <p14:creationId xmlns:p14="http://schemas.microsoft.com/office/powerpoint/2010/main" val="3895491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1A525A1-1B01-497C-A971-EAC2405F105A}" type="datetimeFigureOut">
              <a:rPr lang="en-US" smtClean="0"/>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9AE53-5CD6-45F1-9459-6E8EDB80D40F}" type="slidenum">
              <a:rPr lang="en-US" smtClean="0"/>
              <a:t>‹#›</a:t>
            </a:fld>
            <a:endParaRPr lang="en-US"/>
          </a:p>
        </p:txBody>
      </p:sp>
    </p:spTree>
    <p:extLst>
      <p:ext uri="{BB962C8B-B14F-4D97-AF65-F5344CB8AC3E}">
        <p14:creationId xmlns:p14="http://schemas.microsoft.com/office/powerpoint/2010/main" val="2361844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1A525A1-1B01-497C-A971-EAC2405F105A}" type="datetimeFigureOut">
              <a:rPr lang="en-US" smtClean="0"/>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9AE53-5CD6-45F1-9459-6E8EDB80D40F}" type="slidenum">
              <a:rPr lang="en-US" smtClean="0"/>
              <a:t>‹#›</a:t>
            </a:fld>
            <a:endParaRPr lang="en-US"/>
          </a:p>
        </p:txBody>
      </p:sp>
    </p:spTree>
    <p:extLst>
      <p:ext uri="{BB962C8B-B14F-4D97-AF65-F5344CB8AC3E}">
        <p14:creationId xmlns:p14="http://schemas.microsoft.com/office/powerpoint/2010/main" val="40107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525A1-1B01-497C-A971-EAC2405F105A}" type="datetimeFigureOut">
              <a:rPr lang="en-US" smtClean="0"/>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9AE53-5CD6-45F1-9459-6E8EDB80D40F}" type="slidenum">
              <a:rPr lang="en-US" smtClean="0"/>
              <a:t>‹#›</a:t>
            </a:fld>
            <a:endParaRPr lang="en-US"/>
          </a:p>
        </p:txBody>
      </p:sp>
    </p:spTree>
    <p:extLst>
      <p:ext uri="{BB962C8B-B14F-4D97-AF65-F5344CB8AC3E}">
        <p14:creationId xmlns:p14="http://schemas.microsoft.com/office/powerpoint/2010/main" val="3681709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A525A1-1B01-497C-A971-EAC2405F105A}"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9AE53-5CD6-45F1-9459-6E8EDB80D40F}" type="slidenum">
              <a:rPr lang="en-US" smtClean="0"/>
              <a:t>‹#›</a:t>
            </a:fld>
            <a:endParaRPr lang="en-US"/>
          </a:p>
        </p:txBody>
      </p:sp>
    </p:spTree>
    <p:extLst>
      <p:ext uri="{BB962C8B-B14F-4D97-AF65-F5344CB8AC3E}">
        <p14:creationId xmlns:p14="http://schemas.microsoft.com/office/powerpoint/2010/main" val="1656309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A525A1-1B01-497C-A971-EAC2405F105A}"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9AE53-5CD6-45F1-9459-6E8EDB80D40F}" type="slidenum">
              <a:rPr lang="en-US" smtClean="0"/>
              <a:t>‹#›</a:t>
            </a:fld>
            <a:endParaRPr lang="en-US"/>
          </a:p>
        </p:txBody>
      </p:sp>
    </p:spTree>
    <p:extLst>
      <p:ext uri="{BB962C8B-B14F-4D97-AF65-F5344CB8AC3E}">
        <p14:creationId xmlns:p14="http://schemas.microsoft.com/office/powerpoint/2010/main" val="2934877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A525A1-1B01-497C-A971-EAC2405F105A}" type="datetimeFigureOut">
              <a:rPr lang="en-US" smtClean="0"/>
              <a:t>12/8/2015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9AE53-5CD6-45F1-9459-6E8EDB80D40F}" type="slidenum">
              <a:rPr lang="en-US" smtClean="0"/>
              <a:t>‹#›</a:t>
            </a:fld>
            <a:endParaRPr lang="en-US"/>
          </a:p>
        </p:txBody>
      </p:sp>
    </p:spTree>
    <p:extLst>
      <p:ext uri="{BB962C8B-B14F-4D97-AF65-F5344CB8AC3E}">
        <p14:creationId xmlns:p14="http://schemas.microsoft.com/office/powerpoint/2010/main" val="2863532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22" name="Group 2"/>
          <p:cNvGrpSpPr>
            <a:grpSpLocks/>
          </p:cNvGrpSpPr>
          <p:nvPr/>
        </p:nvGrpSpPr>
        <p:grpSpPr bwMode="auto">
          <a:xfrm>
            <a:off x="0" y="3902075"/>
            <a:ext cx="3400425" cy="2949575"/>
            <a:chOff x="0" y="2458"/>
            <a:chExt cx="2142" cy="1858"/>
          </a:xfrm>
        </p:grpSpPr>
        <p:sp>
          <p:nvSpPr>
            <p:cNvPr id="3379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379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379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379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3379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sp>
          <p:nvSpPr>
            <p:cNvPr id="3379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sp>
          <p:nvSpPr>
            <p:cNvPr id="3379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337930"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smtClean="0"/>
              <a:t>Click to edit Master title style</a:t>
            </a:r>
          </a:p>
        </p:txBody>
      </p:sp>
      <p:sp>
        <p:nvSpPr>
          <p:cNvPr id="337931"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37932"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pPr fontAlgn="base">
              <a:spcBef>
                <a:spcPct val="0"/>
              </a:spcBef>
              <a:spcAft>
                <a:spcPct val="0"/>
              </a:spcAft>
            </a:pPr>
            <a:endParaRPr lang="en-US" altLang="en-US">
              <a:solidFill>
                <a:srgbClr val="FFFFFF"/>
              </a:solidFill>
            </a:endParaRPr>
          </a:p>
        </p:txBody>
      </p:sp>
      <p:sp>
        <p:nvSpPr>
          <p:cNvPr id="337933"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pPr fontAlgn="base">
              <a:spcBef>
                <a:spcPct val="0"/>
              </a:spcBef>
              <a:spcAft>
                <a:spcPct val="0"/>
              </a:spcAft>
            </a:pPr>
            <a:endParaRPr lang="en-US" altLang="en-US">
              <a:solidFill>
                <a:srgbClr val="FFFFFF"/>
              </a:solidFill>
            </a:endParaRPr>
          </a:p>
        </p:txBody>
      </p:sp>
      <p:sp>
        <p:nvSpPr>
          <p:cNvPr id="337934"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DDEE9757-CB54-4B17-9B4D-337BFCF9DFFD}"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99082935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wmf"/><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2.wmf"/><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3.wm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2.emf"/><Relationship Id="rId7" Type="http://schemas.openxmlformats.org/officeDocument/2006/relationships/image" Target="../media/image76.emf"/><Relationship Id="rId2"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emf"/><Relationship Id="rId10" Type="http://schemas.openxmlformats.org/officeDocument/2006/relationships/image" Target="../media/image79.emf"/><Relationship Id="rId4" Type="http://schemas.openxmlformats.org/officeDocument/2006/relationships/image" Target="../media/image73.emf"/><Relationship Id="rId9" Type="http://schemas.openxmlformats.org/officeDocument/2006/relationships/image" Target="../media/image78.emf"/></Relationships>
</file>

<file path=ppt/slides/_rels/slide4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78.emf"/><Relationship Id="rId7" Type="http://schemas.openxmlformats.org/officeDocument/2006/relationships/image" Target="../media/image88.emf"/><Relationship Id="rId2" Type="http://schemas.openxmlformats.org/officeDocument/2006/relationships/image" Target="../media/image77.emf"/><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79.emf"/><Relationship Id="rId9" Type="http://schemas.openxmlformats.org/officeDocument/2006/relationships/image" Target="../media/image90.emf"/></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u-HU" b="1" dirty="0" smtClean="0">
                <a:solidFill>
                  <a:srgbClr val="FF0000"/>
                </a:solidFill>
                <a:effectLst>
                  <a:outerShdw blurRad="38100" dist="38100" dir="2700000" algn="tl">
                    <a:srgbClr val="000000">
                      <a:alpha val="43137"/>
                    </a:srgbClr>
                  </a:outerShdw>
                </a:effectLst>
              </a:rPr>
              <a:t>Fekete lyukak és a</a:t>
            </a:r>
            <a:br>
              <a:rPr lang="hu-HU" b="1" dirty="0" smtClean="0">
                <a:solidFill>
                  <a:srgbClr val="FF0000"/>
                </a:solidFill>
                <a:effectLst>
                  <a:outerShdw blurRad="38100" dist="38100" dir="2700000" algn="tl">
                    <a:srgbClr val="000000">
                      <a:alpha val="43137"/>
                    </a:srgbClr>
                  </a:outerShdw>
                </a:effectLst>
              </a:rPr>
            </a:br>
            <a:r>
              <a:rPr lang="hu-HU" b="1" dirty="0" smtClean="0">
                <a:solidFill>
                  <a:srgbClr val="FF0000"/>
                </a:solidFill>
                <a:effectLst>
                  <a:outerShdw blurRad="38100" dist="38100" dir="2700000" algn="tl">
                    <a:srgbClr val="000000">
                      <a:alpha val="43137"/>
                    </a:srgbClr>
                  </a:outerShdw>
                </a:effectLst>
              </a:rPr>
              <a:t>gravitációs hullámok</a:t>
            </a:r>
            <a:endParaRPr lang="en-US" b="1" dirty="0">
              <a:solidFill>
                <a:srgbClr val="FF0000"/>
              </a:solidFill>
              <a:effectLst>
                <a:outerShdw blurRad="38100" dist="38100" dir="2700000" algn="tl">
                  <a:srgbClr val="000000">
                    <a:alpha val="43137"/>
                  </a:srgbClr>
                </a:outerShdw>
              </a:effectLst>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10636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9350"/>
            <a:ext cx="7924800" cy="472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6284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8077200" cy="507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847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7673975" cy="454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481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7640638" cy="38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932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4638"/>
            <a:ext cx="7315200" cy="1143000"/>
          </a:xfrm>
        </p:spPr>
        <p:txBody>
          <a:bodyPr/>
          <a:lstStyle/>
          <a:p>
            <a:r>
              <a:rPr lang="en-US" altLang="en-US" sz="3600" smtClean="0"/>
              <a:t>Measuring Gravitational-waves</a:t>
            </a:r>
          </a:p>
        </p:txBody>
      </p:sp>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38500"/>
            <a:ext cx="55626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0" name="Rectangle 4"/>
          <p:cNvSpPr>
            <a:spLocks noGrp="1" noChangeArrowheads="1"/>
          </p:cNvSpPr>
          <p:nvPr>
            <p:ph type="body" idx="1"/>
          </p:nvPr>
        </p:nvSpPr>
        <p:spPr>
          <a:xfrm>
            <a:off x="228600" y="1600200"/>
            <a:ext cx="4038600" cy="13716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r>
              <a:rPr lang="en-US" altLang="en-US" sz="2800" smtClean="0"/>
              <a:t>Michelson-type laser interferometer (LIGO, VIRGO, GEO, TAMA)</a:t>
            </a:r>
          </a:p>
        </p:txBody>
      </p:sp>
      <p:pic>
        <p:nvPicPr>
          <p:cNvPr id="96261" name="Picture 5" descr="fig03-grav wave effect 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752600"/>
            <a:ext cx="3657600" cy="2695575"/>
          </a:xfrm>
          <a:prstGeom prst="rect">
            <a:avLst/>
          </a:prstGeom>
          <a:noFill/>
          <a:extLst>
            <a:ext uri="{909E8E84-426E-40DD-AFC4-6F175D3DCCD1}">
              <a14:hiddenFill xmlns:a14="http://schemas.microsoft.com/office/drawing/2010/main">
                <a:solidFill>
                  <a:srgbClr val="FFFFFF"/>
                </a:solidFill>
              </a14:hiddenFill>
            </a:ext>
          </a:extLst>
        </p:spPr>
      </p:pic>
      <p:sp>
        <p:nvSpPr>
          <p:cNvPr id="96262" name="Oval 6"/>
          <p:cNvSpPr>
            <a:spLocks noChangeArrowheads="1"/>
          </p:cNvSpPr>
          <p:nvPr/>
        </p:nvSpPr>
        <p:spPr bwMode="auto">
          <a:xfrm>
            <a:off x="7162800" y="533400"/>
            <a:ext cx="1981200" cy="685800"/>
          </a:xfrm>
          <a:prstGeom prst="ellipse">
            <a:avLst/>
          </a:prstGeom>
          <a:solidFill>
            <a:schemeClr val="bg1"/>
          </a:solidFill>
          <a:ln w="76200">
            <a:solidFill>
              <a:srgbClr val="CEFA1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96263" name="Line 7"/>
          <p:cNvSpPr>
            <a:spLocks noChangeShapeType="1"/>
          </p:cNvSpPr>
          <p:nvPr/>
        </p:nvSpPr>
        <p:spPr bwMode="auto">
          <a:xfrm flipV="1">
            <a:off x="7315200" y="1219200"/>
            <a:ext cx="381000" cy="609600"/>
          </a:xfrm>
          <a:prstGeom prst="line">
            <a:avLst/>
          </a:prstGeom>
          <a:noFill/>
          <a:ln w="76200">
            <a:solidFill>
              <a:srgbClr val="CEFA1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lstStyle/>
          <a:p>
            <a:endParaRPr lang="en-US"/>
          </a:p>
        </p:txBody>
      </p:sp>
      <p:sp>
        <p:nvSpPr>
          <p:cNvPr id="96264" name="Text Box 8"/>
          <p:cNvSpPr txBox="1">
            <a:spLocks noChangeArrowheads="1"/>
          </p:cNvSpPr>
          <p:nvPr/>
        </p:nvSpPr>
        <p:spPr bwMode="auto">
          <a:xfrm>
            <a:off x="7315200" y="685800"/>
            <a:ext cx="16510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pPr eaLnBrk="0" hangingPunct="0"/>
            <a:r>
              <a:rPr lang="en-US" altLang="en-US" sz="2000" b="1"/>
              <a:t>free masses</a:t>
            </a:r>
          </a:p>
        </p:txBody>
      </p:sp>
    </p:spTree>
    <p:extLst>
      <p:ext uri="{BB962C8B-B14F-4D97-AF65-F5344CB8AC3E}">
        <p14:creationId xmlns:p14="http://schemas.microsoft.com/office/powerpoint/2010/main" val="3354435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ltLang="en-US" smtClean="0"/>
              <a:t>Interferometry for LISA</a:t>
            </a:r>
          </a:p>
        </p:txBody>
      </p:sp>
      <p:pic>
        <p:nvPicPr>
          <p:cNvPr id="2181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7566025" cy="300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0"/>
            <a:ext cx="79248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4249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50" y="539750"/>
            <a:ext cx="6597650" cy="625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535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565150"/>
            <a:ext cx="7648575" cy="598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473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7848600" cy="544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723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986" name="Gruppieren 24"/>
          <p:cNvGrpSpPr>
            <a:grpSpLocks/>
          </p:cNvGrpSpPr>
          <p:nvPr/>
        </p:nvGrpSpPr>
        <p:grpSpPr bwMode="auto">
          <a:xfrm>
            <a:off x="0" y="1071563"/>
            <a:ext cx="9144000" cy="6072187"/>
            <a:chOff x="0" y="1071546"/>
            <a:chExt cx="9144000" cy="6072230"/>
          </a:xfrm>
        </p:grpSpPr>
        <p:sp>
          <p:nvSpPr>
            <p:cNvPr id="24" name="Rechteck 23"/>
            <p:cNvSpPr>
              <a:spLocks noChangeArrowheads="1"/>
            </p:cNvSpPr>
            <p:nvPr/>
          </p:nvSpPr>
          <p:spPr bwMode="auto">
            <a:xfrm>
              <a:off x="0" y="1071546"/>
              <a:ext cx="9144000" cy="6072230"/>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anchor="ctr"/>
            <a:lstStyle/>
            <a:p>
              <a:pPr algn="ctr" fontAlgn="auto">
                <a:spcBef>
                  <a:spcPts val="0"/>
                </a:spcBef>
                <a:spcAft>
                  <a:spcPts val="0"/>
                </a:spcAft>
                <a:defRPr/>
              </a:pPr>
              <a:endParaRPr lang="de-DE">
                <a:solidFill>
                  <a:schemeClr val="lt1"/>
                </a:solidFill>
                <a:latin typeface="+mn-lt"/>
              </a:endParaRPr>
            </a:p>
          </p:txBody>
        </p:sp>
        <p:pic>
          <p:nvPicPr>
            <p:cNvPr id="169988" name="Grafik 22" descr="earth.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4488"/>
              <a:ext cx="9144000" cy="419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uppieren 32"/>
          <p:cNvGrpSpPr>
            <a:grpSpLocks/>
          </p:cNvGrpSpPr>
          <p:nvPr/>
        </p:nvGrpSpPr>
        <p:grpSpPr bwMode="auto">
          <a:xfrm>
            <a:off x="1285875" y="2643188"/>
            <a:ext cx="6786563" cy="4071937"/>
            <a:chOff x="-714412" y="4000503"/>
            <a:chExt cx="5715000" cy="3467100"/>
          </a:xfrm>
        </p:grpSpPr>
        <p:pic>
          <p:nvPicPr>
            <p:cNvPr id="1699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12" y="4000503"/>
              <a:ext cx="5715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3"/>
            <p:cNvSpPr txBox="1"/>
            <p:nvPr/>
          </p:nvSpPr>
          <p:spPr>
            <a:xfrm>
              <a:off x="2500693" y="4572270"/>
              <a:ext cx="1142999" cy="646111"/>
            </a:xfrm>
            <a:prstGeom prst="rect">
              <a:avLst/>
            </a:prstGeom>
            <a:solidFill>
              <a:schemeClr val="bg1">
                <a:lumMod val="50000"/>
                <a:lumOff val="50000"/>
              </a:schemeClr>
            </a:solidFill>
          </p:spPr>
          <p:txBody>
            <a:bodyPr>
              <a:spAutoFit/>
            </a:bodyPr>
            <a:lstStyle/>
            <a:p>
              <a:pPr fontAlgn="auto">
                <a:spcBef>
                  <a:spcPts val="0"/>
                </a:spcBef>
                <a:spcAft>
                  <a:spcPts val="0"/>
                </a:spcAft>
                <a:defRPr/>
              </a:pPr>
              <a:r>
                <a:rPr lang="de-DE" dirty="0">
                  <a:latin typeface="+mn-lt"/>
                </a:rPr>
                <a:t>LIGO</a:t>
              </a:r>
            </a:p>
            <a:p>
              <a:pPr fontAlgn="auto">
                <a:spcBef>
                  <a:spcPts val="0"/>
                </a:spcBef>
                <a:spcAft>
                  <a:spcPts val="0"/>
                </a:spcAft>
                <a:defRPr/>
              </a:pPr>
              <a:r>
                <a:rPr lang="de-DE" dirty="0" err="1">
                  <a:latin typeface="+mn-lt"/>
                </a:rPr>
                <a:t>Hanford</a:t>
              </a:r>
              <a:endParaRPr lang="de-DE" dirty="0">
                <a:latin typeface="+mn-lt"/>
              </a:endParaRPr>
            </a:p>
          </p:txBody>
        </p:sp>
      </p:grpSp>
      <p:sp>
        <p:nvSpPr>
          <p:cNvPr id="28" name="Textfeld 27"/>
          <p:cNvSpPr txBox="1"/>
          <p:nvPr/>
        </p:nvSpPr>
        <p:spPr>
          <a:xfrm>
            <a:off x="12787313" y="4510088"/>
            <a:ext cx="1285875" cy="646112"/>
          </a:xfrm>
          <a:prstGeom prst="rect">
            <a:avLst/>
          </a:prstGeom>
          <a:solidFill>
            <a:schemeClr val="bg1">
              <a:lumMod val="50000"/>
              <a:lumOff val="50000"/>
            </a:schemeClr>
          </a:solidFill>
        </p:spPr>
        <p:txBody>
          <a:bodyPr>
            <a:spAutoFit/>
          </a:bodyPr>
          <a:lstStyle/>
          <a:p>
            <a:pPr fontAlgn="auto">
              <a:spcBef>
                <a:spcPts val="0"/>
              </a:spcBef>
              <a:spcAft>
                <a:spcPts val="0"/>
              </a:spcAft>
              <a:defRPr/>
            </a:pPr>
            <a:r>
              <a:rPr lang="de-DE" dirty="0">
                <a:latin typeface="+mn-lt"/>
              </a:rPr>
              <a:t>LIGO</a:t>
            </a:r>
          </a:p>
          <a:p>
            <a:pPr fontAlgn="auto">
              <a:spcBef>
                <a:spcPts val="0"/>
              </a:spcBef>
              <a:spcAft>
                <a:spcPts val="0"/>
              </a:spcAft>
              <a:defRPr/>
            </a:pPr>
            <a:r>
              <a:rPr lang="de-DE" dirty="0">
                <a:latin typeface="+mn-lt"/>
              </a:rPr>
              <a:t>Livingston</a:t>
            </a:r>
            <a:endParaRPr lang="de-DE" dirty="0">
              <a:latin typeface="+mn-lt"/>
            </a:endParaRPr>
          </a:p>
        </p:txBody>
      </p:sp>
      <p:grpSp>
        <p:nvGrpSpPr>
          <p:cNvPr id="5" name="Gruppieren 34"/>
          <p:cNvGrpSpPr>
            <a:grpSpLocks/>
          </p:cNvGrpSpPr>
          <p:nvPr/>
        </p:nvGrpSpPr>
        <p:grpSpPr bwMode="auto">
          <a:xfrm>
            <a:off x="571500" y="2714625"/>
            <a:ext cx="8197850" cy="3500438"/>
            <a:chOff x="571472" y="2714620"/>
            <a:chExt cx="8198108" cy="3500462"/>
          </a:xfrm>
        </p:grpSpPr>
        <p:pic>
          <p:nvPicPr>
            <p:cNvPr id="1699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72" y="2714620"/>
              <a:ext cx="8198108" cy="35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14"/>
            <p:cNvSpPr txBox="1"/>
            <p:nvPr/>
          </p:nvSpPr>
          <p:spPr>
            <a:xfrm>
              <a:off x="6715290" y="3105148"/>
              <a:ext cx="1285915" cy="647704"/>
            </a:xfrm>
            <a:prstGeom prst="rect">
              <a:avLst/>
            </a:prstGeom>
            <a:solidFill>
              <a:schemeClr val="bg1">
                <a:lumMod val="50000"/>
                <a:lumOff val="50000"/>
              </a:schemeClr>
            </a:solidFill>
          </p:spPr>
          <p:txBody>
            <a:bodyPr>
              <a:spAutoFit/>
            </a:bodyPr>
            <a:lstStyle/>
            <a:p>
              <a:pPr fontAlgn="auto">
                <a:spcBef>
                  <a:spcPts val="0"/>
                </a:spcBef>
                <a:spcAft>
                  <a:spcPts val="0"/>
                </a:spcAft>
                <a:defRPr/>
              </a:pPr>
              <a:r>
                <a:rPr lang="de-DE" dirty="0">
                  <a:latin typeface="+mn-lt"/>
                </a:rPr>
                <a:t>LIGO</a:t>
              </a:r>
            </a:p>
            <a:p>
              <a:pPr fontAlgn="auto">
                <a:spcBef>
                  <a:spcPts val="0"/>
                </a:spcBef>
                <a:spcAft>
                  <a:spcPts val="0"/>
                </a:spcAft>
                <a:defRPr/>
              </a:pPr>
              <a:r>
                <a:rPr lang="de-DE" dirty="0">
                  <a:latin typeface="+mn-lt"/>
                </a:rPr>
                <a:t>Livingston</a:t>
              </a:r>
              <a:endParaRPr lang="de-DE" dirty="0">
                <a:latin typeface="+mn-lt"/>
              </a:endParaRPr>
            </a:p>
          </p:txBody>
        </p:sp>
      </p:grpSp>
      <p:grpSp>
        <p:nvGrpSpPr>
          <p:cNvPr id="6" name="Gruppieren 19"/>
          <p:cNvGrpSpPr>
            <a:grpSpLocks/>
          </p:cNvGrpSpPr>
          <p:nvPr/>
        </p:nvGrpSpPr>
        <p:grpSpPr bwMode="auto">
          <a:xfrm>
            <a:off x="428625" y="1285875"/>
            <a:ext cx="8286750" cy="5572125"/>
            <a:chOff x="571472" y="1142984"/>
            <a:chExt cx="4381504" cy="2919177"/>
          </a:xfrm>
        </p:grpSpPr>
        <p:pic>
          <p:nvPicPr>
            <p:cNvPr id="16999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72" y="1142984"/>
              <a:ext cx="4381504" cy="291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hteck 18"/>
            <p:cNvSpPr/>
            <p:nvPr/>
          </p:nvSpPr>
          <p:spPr>
            <a:xfrm>
              <a:off x="3857600" y="1429080"/>
              <a:ext cx="856995" cy="369263"/>
            </a:xfrm>
            <a:prstGeom prst="rect">
              <a:avLst/>
            </a:prstGeom>
            <a:solidFill>
              <a:schemeClr val="bg1">
                <a:lumMod val="50000"/>
                <a:lumOff val="50000"/>
              </a:schemeClr>
            </a:solidFill>
          </p:spPr>
          <p:txBody>
            <a:bodyPr>
              <a:spAutoFit/>
            </a:bodyPr>
            <a:lstStyle/>
            <a:p>
              <a:pPr fontAlgn="auto">
                <a:spcBef>
                  <a:spcPts val="0"/>
                </a:spcBef>
                <a:spcAft>
                  <a:spcPts val="0"/>
                </a:spcAft>
                <a:defRPr/>
              </a:pPr>
              <a:r>
                <a:rPr lang="de-DE" dirty="0">
                  <a:latin typeface="+mn-lt"/>
                </a:rPr>
                <a:t>Virgo</a:t>
              </a:r>
            </a:p>
          </p:txBody>
        </p:sp>
      </p:grpSp>
      <p:grpSp>
        <p:nvGrpSpPr>
          <p:cNvPr id="7" name="Gruppieren 25"/>
          <p:cNvGrpSpPr>
            <a:grpSpLocks/>
          </p:cNvGrpSpPr>
          <p:nvPr/>
        </p:nvGrpSpPr>
        <p:grpSpPr bwMode="auto">
          <a:xfrm>
            <a:off x="638175" y="1500188"/>
            <a:ext cx="7862888" cy="5357812"/>
            <a:chOff x="5210175" y="1214422"/>
            <a:chExt cx="3933825" cy="3248025"/>
          </a:xfrm>
        </p:grpSpPr>
        <p:pic>
          <p:nvPicPr>
            <p:cNvPr id="17000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5" y="1214422"/>
              <a:ext cx="393382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7572217" y="1786074"/>
              <a:ext cx="1142898" cy="369553"/>
            </a:xfrm>
            <a:prstGeom prst="rect">
              <a:avLst/>
            </a:prstGeom>
            <a:solidFill>
              <a:schemeClr val="bg1">
                <a:lumMod val="50000"/>
                <a:lumOff val="50000"/>
              </a:schemeClr>
            </a:solidFill>
          </p:spPr>
          <p:txBody>
            <a:bodyPr>
              <a:spAutoFit/>
            </a:bodyPr>
            <a:lstStyle/>
            <a:p>
              <a:pPr fontAlgn="auto">
                <a:spcBef>
                  <a:spcPts val="0"/>
                </a:spcBef>
                <a:spcAft>
                  <a:spcPts val="0"/>
                </a:spcAft>
                <a:defRPr/>
              </a:pPr>
              <a:r>
                <a:rPr lang="de-DE" dirty="0">
                  <a:latin typeface="+mn-lt"/>
                </a:rPr>
                <a:t>TAMA300</a:t>
              </a:r>
              <a:endParaRPr lang="de-DE" dirty="0">
                <a:latin typeface="+mn-lt"/>
              </a:endParaRPr>
            </a:p>
          </p:txBody>
        </p:sp>
      </p:grpSp>
      <p:grpSp>
        <p:nvGrpSpPr>
          <p:cNvPr id="8" name="Gruppieren 17"/>
          <p:cNvGrpSpPr>
            <a:grpSpLocks/>
          </p:cNvGrpSpPr>
          <p:nvPr/>
        </p:nvGrpSpPr>
        <p:grpSpPr bwMode="auto">
          <a:xfrm>
            <a:off x="785813" y="1500188"/>
            <a:ext cx="7715250" cy="5357812"/>
            <a:chOff x="4000496" y="3071810"/>
            <a:chExt cx="3429000" cy="2276475"/>
          </a:xfrm>
        </p:grpSpPr>
        <p:pic>
          <p:nvPicPr>
            <p:cNvPr id="17000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496" y="3071810"/>
              <a:ext cx="3429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15"/>
            <p:cNvSpPr/>
            <p:nvPr/>
          </p:nvSpPr>
          <p:spPr>
            <a:xfrm>
              <a:off x="6215235" y="3244485"/>
              <a:ext cx="857250" cy="368957"/>
            </a:xfrm>
            <a:prstGeom prst="rect">
              <a:avLst/>
            </a:prstGeom>
            <a:solidFill>
              <a:schemeClr val="bg1">
                <a:lumMod val="50000"/>
                <a:lumOff val="50000"/>
              </a:schemeClr>
            </a:solidFill>
          </p:spPr>
          <p:txBody>
            <a:bodyPr>
              <a:spAutoFit/>
            </a:bodyPr>
            <a:lstStyle/>
            <a:p>
              <a:pPr fontAlgn="auto">
                <a:spcBef>
                  <a:spcPts val="0"/>
                </a:spcBef>
                <a:spcAft>
                  <a:spcPts val="0"/>
                </a:spcAft>
                <a:defRPr/>
              </a:pPr>
              <a:r>
                <a:rPr lang="de-DE" dirty="0">
                  <a:latin typeface="+mn-lt"/>
                </a:rPr>
                <a:t>AIGO</a:t>
              </a:r>
            </a:p>
          </p:txBody>
        </p:sp>
      </p:grpSp>
      <p:grpSp>
        <p:nvGrpSpPr>
          <p:cNvPr id="9" name="Gruppieren 33"/>
          <p:cNvGrpSpPr>
            <a:grpSpLocks/>
          </p:cNvGrpSpPr>
          <p:nvPr/>
        </p:nvGrpSpPr>
        <p:grpSpPr bwMode="auto">
          <a:xfrm>
            <a:off x="0" y="2212975"/>
            <a:ext cx="9144000" cy="3716338"/>
            <a:chOff x="0" y="1357298"/>
            <a:chExt cx="5286380" cy="2432054"/>
          </a:xfrm>
        </p:grpSpPr>
        <p:pic>
          <p:nvPicPr>
            <p:cNvPr id="170007" name="Grafik 20" descr="pano3.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1357298"/>
              <a:ext cx="5286380" cy="243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p:cNvSpPr txBox="1"/>
            <p:nvPr/>
          </p:nvSpPr>
          <p:spPr>
            <a:xfrm>
              <a:off x="3143377" y="1928690"/>
              <a:ext cx="1142629" cy="369847"/>
            </a:xfrm>
            <a:prstGeom prst="rect">
              <a:avLst/>
            </a:prstGeom>
            <a:solidFill>
              <a:schemeClr val="bg1">
                <a:lumMod val="50000"/>
                <a:lumOff val="50000"/>
              </a:schemeClr>
            </a:solidFill>
          </p:spPr>
          <p:txBody>
            <a:bodyPr>
              <a:spAutoFit/>
            </a:bodyPr>
            <a:lstStyle/>
            <a:p>
              <a:pPr fontAlgn="auto">
                <a:spcBef>
                  <a:spcPts val="0"/>
                </a:spcBef>
                <a:spcAft>
                  <a:spcPts val="0"/>
                </a:spcAft>
                <a:defRPr/>
              </a:pPr>
              <a:r>
                <a:rPr lang="de-DE" dirty="0">
                  <a:latin typeface="+mn-lt"/>
                </a:rPr>
                <a:t>GEO600</a:t>
              </a:r>
              <a:endParaRPr lang="de-DE" dirty="0">
                <a:latin typeface="+mn-lt"/>
              </a:endParaRPr>
            </a:p>
          </p:txBody>
        </p:sp>
      </p:grpSp>
      <p:sp>
        <p:nvSpPr>
          <p:cNvPr id="170009" name="Rectangle 25"/>
          <p:cNvSpPr>
            <a:spLocks noChangeArrowheads="1"/>
          </p:cNvSpPr>
          <p:nvPr/>
        </p:nvSpPr>
        <p:spPr bwMode="auto">
          <a:xfrm>
            <a:off x="838200" y="152400"/>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rgbClr val="CC6600"/>
                </a:solidFill>
                <a:latin typeface="Garamond" panose="02020404030301010803" pitchFamily="18" charset="0"/>
              </a:defRPr>
            </a:lvl1pPr>
            <a:lvl2pPr algn="ctr" eaLnBrk="0" hangingPunct="0">
              <a:defRPr sz="4400">
                <a:solidFill>
                  <a:srgbClr val="CC6600"/>
                </a:solidFill>
                <a:latin typeface="Garamond" panose="02020404030301010803" pitchFamily="18" charset="0"/>
              </a:defRPr>
            </a:lvl2pPr>
            <a:lvl3pPr algn="ctr" eaLnBrk="0" hangingPunct="0">
              <a:defRPr sz="4400">
                <a:solidFill>
                  <a:srgbClr val="CC6600"/>
                </a:solidFill>
                <a:latin typeface="Garamond" panose="02020404030301010803" pitchFamily="18" charset="0"/>
              </a:defRPr>
            </a:lvl3pPr>
            <a:lvl4pPr algn="ctr" eaLnBrk="0" hangingPunct="0">
              <a:defRPr sz="4400">
                <a:solidFill>
                  <a:srgbClr val="CC6600"/>
                </a:solidFill>
                <a:latin typeface="Garamond" panose="02020404030301010803" pitchFamily="18" charset="0"/>
              </a:defRPr>
            </a:lvl4pPr>
            <a:lvl5pPr algn="ctr" eaLnBrk="0" hangingPunct="0">
              <a:defRPr sz="4400">
                <a:solidFill>
                  <a:srgbClr val="CC6600"/>
                </a:solidFill>
                <a:latin typeface="Garamond" panose="02020404030301010803" pitchFamily="18" charset="0"/>
              </a:defRPr>
            </a:lvl5pPr>
            <a:lvl6pPr marL="457200" algn="ctr" eaLnBrk="0" fontAlgn="base" hangingPunct="0">
              <a:spcBef>
                <a:spcPct val="0"/>
              </a:spcBef>
              <a:spcAft>
                <a:spcPct val="0"/>
              </a:spcAft>
              <a:defRPr sz="4400">
                <a:solidFill>
                  <a:srgbClr val="CC6600"/>
                </a:solidFill>
                <a:latin typeface="Garamond" panose="02020404030301010803" pitchFamily="18" charset="0"/>
              </a:defRPr>
            </a:lvl6pPr>
            <a:lvl7pPr marL="914400" algn="ctr" eaLnBrk="0" fontAlgn="base" hangingPunct="0">
              <a:spcBef>
                <a:spcPct val="0"/>
              </a:spcBef>
              <a:spcAft>
                <a:spcPct val="0"/>
              </a:spcAft>
              <a:defRPr sz="4400">
                <a:solidFill>
                  <a:srgbClr val="CC6600"/>
                </a:solidFill>
                <a:latin typeface="Garamond" panose="02020404030301010803" pitchFamily="18" charset="0"/>
              </a:defRPr>
            </a:lvl7pPr>
            <a:lvl8pPr marL="1371600" algn="ctr" eaLnBrk="0" fontAlgn="base" hangingPunct="0">
              <a:spcBef>
                <a:spcPct val="0"/>
              </a:spcBef>
              <a:spcAft>
                <a:spcPct val="0"/>
              </a:spcAft>
              <a:defRPr sz="4400">
                <a:solidFill>
                  <a:srgbClr val="CC6600"/>
                </a:solidFill>
                <a:latin typeface="Garamond" panose="02020404030301010803" pitchFamily="18" charset="0"/>
              </a:defRPr>
            </a:lvl8pPr>
            <a:lvl9pPr marL="1828800" algn="ctr" eaLnBrk="0" fontAlgn="base" hangingPunct="0">
              <a:spcBef>
                <a:spcPct val="0"/>
              </a:spcBef>
              <a:spcAft>
                <a:spcPct val="0"/>
              </a:spcAft>
              <a:defRPr sz="4400">
                <a:solidFill>
                  <a:srgbClr val="CC6600"/>
                </a:solidFill>
                <a:latin typeface="Garamond" panose="02020404030301010803" pitchFamily="18" charset="0"/>
              </a:defRPr>
            </a:lvl9pPr>
          </a:lstStyle>
          <a:p>
            <a:r>
              <a:rPr lang="en-US" altLang="en-US" sz="3600"/>
              <a:t>A World-wide interferometer network</a:t>
            </a:r>
          </a:p>
        </p:txBody>
      </p:sp>
    </p:spTree>
    <p:extLst>
      <p:ext uri="{BB962C8B-B14F-4D97-AF65-F5344CB8AC3E}">
        <p14:creationId xmlns:p14="http://schemas.microsoft.com/office/powerpoint/2010/main" val="3295441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nodeType="afterGroup">
                            <p:stCondLst>
                              <p:cond delay="1000"/>
                            </p:stCondLst>
                            <p:childTnLst>
                              <p:par>
                                <p:cTn id="9" presetID="6" presetClass="emph" presetSubtype="0" fill="hold" nodeType="afterEffect">
                                  <p:stCondLst>
                                    <p:cond delay="0"/>
                                  </p:stCondLst>
                                  <p:childTnLst>
                                    <p:animScale>
                                      <p:cBhvr>
                                        <p:cTn id="10" dur="2000" fill="hold"/>
                                        <p:tgtEl>
                                          <p:spTgt spid="3"/>
                                        </p:tgtEl>
                                      </p:cBhvr>
                                      <p:by x="15000" y="15000"/>
                                    </p:animScale>
                                  </p:childTnLst>
                                </p:cTn>
                              </p:par>
                              <p:par>
                                <p:cTn id="11" presetID="0" presetClass="path" presetSubtype="0" accel="50000" decel="50000" fill="hold" nodeType="withEffect">
                                  <p:stCondLst>
                                    <p:cond delay="0"/>
                                  </p:stCondLst>
                                  <p:childTnLst>
                                    <p:animMotion origin="layout" path="M -1.94444E-6 4.07407E-6 C -0.02864 -0.10487 -0.05712 -0.20949 -0.11024 -0.2588 C -0.16337 -0.30811 -0.28229 -0.29167 -0.31875 -0.29653 " pathEditMode="relative" rAng="0" ptsTypes="aaA">
                                      <p:cBhvr>
                                        <p:cTn id="12" dur="2000" fill="hold"/>
                                        <p:tgtEl>
                                          <p:spTgt spid="3"/>
                                        </p:tgtEl>
                                        <p:attrNameLst>
                                          <p:attrName>ppt_x</p:attrName>
                                          <p:attrName>ppt_y</p:attrName>
                                        </p:attrNameLst>
                                      </p:cBhvr>
                                      <p:rCtr x="-15900" y="-15400"/>
                                    </p:animMotion>
                                  </p:childTnLst>
                                </p:cTn>
                              </p:par>
                            </p:childTnLst>
                          </p:cTn>
                        </p:par>
                        <p:par>
                          <p:cTn id="13" fill="hold" nodeType="afterGroup">
                            <p:stCondLst>
                              <p:cond delay="3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par>
                          <p:cTn id="17" fill="hold" nodeType="afterGroup">
                            <p:stCondLst>
                              <p:cond delay="4000"/>
                            </p:stCondLst>
                            <p:childTnLst>
                              <p:par>
                                <p:cTn id="18" presetID="6" presetClass="emph" presetSubtype="0" fill="hold" nodeType="afterEffect">
                                  <p:stCondLst>
                                    <p:cond delay="0"/>
                                  </p:stCondLst>
                                  <p:childTnLst>
                                    <p:animScale>
                                      <p:cBhvr>
                                        <p:cTn id="19" dur="2000" fill="hold"/>
                                        <p:tgtEl>
                                          <p:spTgt spid="5"/>
                                        </p:tgtEl>
                                      </p:cBhvr>
                                      <p:by x="15000" y="15000"/>
                                    </p:animScale>
                                  </p:childTnLst>
                                </p:cTn>
                              </p:par>
                              <p:par>
                                <p:cTn id="20" presetID="0" presetClass="path" presetSubtype="0" accel="50000" decel="50000" fill="hold" nodeType="withEffect">
                                  <p:stCondLst>
                                    <p:cond delay="0"/>
                                  </p:stCondLst>
                                  <p:childTnLst>
                                    <p:animMotion origin="layout" path="M 4.72222E-6 -1.85185E-6 C -0.05851 -0.1044 -0.11701 -0.2088 -0.15955 -0.24445 C -0.20208 -0.28009 -0.22847 -0.24722 -0.25486 -0.21435 " pathEditMode="relative" ptsTypes="aaA">
                                      <p:cBhvr>
                                        <p:cTn id="21" dur="2000" fill="hold"/>
                                        <p:tgtEl>
                                          <p:spTgt spid="5"/>
                                        </p:tgtEl>
                                        <p:attrNameLst>
                                          <p:attrName>ppt_x</p:attrName>
                                          <p:attrName>ppt_y</p:attrName>
                                        </p:attrNameLst>
                                      </p:cBhvr>
                                    </p:animMotion>
                                  </p:childTnLst>
                                </p:cTn>
                              </p:par>
                            </p:childTnLst>
                          </p:cTn>
                        </p:par>
                        <p:par>
                          <p:cTn id="22" fill="hold" nodeType="afterGroup">
                            <p:stCondLst>
                              <p:cond delay="6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childTnLst>
                          </p:cTn>
                        </p:par>
                        <p:par>
                          <p:cTn id="26" fill="hold" nodeType="afterGroup">
                            <p:stCondLst>
                              <p:cond delay="7000"/>
                            </p:stCondLst>
                            <p:childTnLst>
                              <p:par>
                                <p:cTn id="27" presetID="6" presetClass="emph" presetSubtype="0" fill="hold" nodeType="afterEffect">
                                  <p:stCondLst>
                                    <p:cond delay="0"/>
                                  </p:stCondLst>
                                  <p:childTnLst>
                                    <p:animScale>
                                      <p:cBhvr>
                                        <p:cTn id="28" dur="2000" fill="hold"/>
                                        <p:tgtEl>
                                          <p:spTgt spid="6"/>
                                        </p:tgtEl>
                                      </p:cBhvr>
                                      <p:by x="15000" y="15000"/>
                                    </p:animScale>
                                  </p:childTnLst>
                                </p:cTn>
                              </p:par>
                              <p:par>
                                <p:cTn id="29" presetID="0" presetClass="path" presetSubtype="0" accel="50000" decel="50000" fill="hold" nodeType="withEffect">
                                  <p:stCondLst>
                                    <p:cond delay="0"/>
                                  </p:stCondLst>
                                  <p:childTnLst>
                                    <p:animMotion origin="layout" path="M 0 1.11022E-16 C -0.0599 -0.07245 -0.11962 -0.14444 -0.12031 -0.17176 C -0.12101 -0.19884 -0.06285 -0.18171 -0.00469 -0.16458 " pathEditMode="relative" rAng="0" ptsTypes="aaA">
                                      <p:cBhvr>
                                        <p:cTn id="30" dur="2000" fill="hold"/>
                                        <p:tgtEl>
                                          <p:spTgt spid="6"/>
                                        </p:tgtEl>
                                        <p:attrNameLst>
                                          <p:attrName>ppt_x</p:attrName>
                                          <p:attrName>ppt_y</p:attrName>
                                        </p:attrNameLst>
                                      </p:cBhvr>
                                      <p:rCtr x="-6100" y="-10000"/>
                                    </p:animMotion>
                                  </p:childTnLst>
                                </p:cTn>
                              </p:par>
                            </p:childTnLst>
                          </p:cTn>
                        </p:par>
                        <p:par>
                          <p:cTn id="31" fill="hold" nodeType="afterGroup">
                            <p:stCondLst>
                              <p:cond delay="90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childTnLst>
                                </p:cTn>
                              </p:par>
                            </p:childTnLst>
                          </p:cTn>
                        </p:par>
                        <p:par>
                          <p:cTn id="35" fill="hold" nodeType="afterGroup">
                            <p:stCondLst>
                              <p:cond delay="10000"/>
                            </p:stCondLst>
                            <p:childTnLst>
                              <p:par>
                                <p:cTn id="36" presetID="6" presetClass="emph" presetSubtype="0" fill="hold" nodeType="afterEffect">
                                  <p:stCondLst>
                                    <p:cond delay="0"/>
                                  </p:stCondLst>
                                  <p:childTnLst>
                                    <p:animScale>
                                      <p:cBhvr>
                                        <p:cTn id="37" dur="2000" fill="hold"/>
                                        <p:tgtEl>
                                          <p:spTgt spid="7"/>
                                        </p:tgtEl>
                                      </p:cBhvr>
                                      <p:by x="15000" y="15000"/>
                                    </p:animScale>
                                  </p:childTnLst>
                                </p:cTn>
                              </p:par>
                              <p:par>
                                <p:cTn id="38" presetID="0" presetClass="path" presetSubtype="0" accel="50000" decel="50000" fill="hold" nodeType="withEffect">
                                  <p:stCondLst>
                                    <p:cond delay="0"/>
                                  </p:stCondLst>
                                  <p:childTnLst>
                                    <p:animMotion origin="layout" path="M -0.00052 7.40741E-7 C 0.08368 -0.19699 0.16806 -0.39375 0.22604 -0.42546 C 0.28403 -0.45718 0.31545 -0.32384 0.34688 -0.19051 " pathEditMode="relative" rAng="0" ptsTypes="aaA">
                                      <p:cBhvr>
                                        <p:cTn id="39" dur="2000" fill="hold"/>
                                        <p:tgtEl>
                                          <p:spTgt spid="7"/>
                                        </p:tgtEl>
                                        <p:attrNameLst>
                                          <p:attrName>ppt_x</p:attrName>
                                          <p:attrName>ppt_y</p:attrName>
                                        </p:attrNameLst>
                                      </p:cBhvr>
                                      <p:rCtr x="17400" y="-22900"/>
                                    </p:animMotion>
                                  </p:childTnLst>
                                </p:cTn>
                              </p:par>
                            </p:childTnLst>
                          </p:cTn>
                        </p:par>
                        <p:par>
                          <p:cTn id="40" fill="hold" nodeType="afterGroup">
                            <p:stCondLst>
                              <p:cond delay="120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childTnLst>
                                </p:cTn>
                              </p:par>
                            </p:childTnLst>
                          </p:cTn>
                        </p:par>
                        <p:par>
                          <p:cTn id="44" fill="hold" nodeType="afterGroup">
                            <p:stCondLst>
                              <p:cond delay="13000"/>
                            </p:stCondLst>
                            <p:childTnLst>
                              <p:par>
                                <p:cTn id="45" presetID="6" presetClass="emph" presetSubtype="0" fill="hold" nodeType="afterEffect">
                                  <p:stCondLst>
                                    <p:cond delay="0"/>
                                  </p:stCondLst>
                                  <p:childTnLst>
                                    <p:animScale>
                                      <p:cBhvr>
                                        <p:cTn id="46" dur="2000" fill="hold"/>
                                        <p:tgtEl>
                                          <p:spTgt spid="8"/>
                                        </p:tgtEl>
                                      </p:cBhvr>
                                      <p:by x="15000" y="15000"/>
                                    </p:animScale>
                                  </p:childTnLst>
                                </p:cTn>
                              </p:par>
                              <p:par>
                                <p:cTn id="47" presetID="0" presetClass="path" presetSubtype="0" accel="50000" decel="50000" fill="hold" nodeType="withEffect">
                                  <p:stCondLst>
                                    <p:cond delay="0"/>
                                  </p:stCondLst>
                                  <p:childTnLst>
                                    <p:animMotion origin="layout" path="M -2.5E-6 0.01829 C 0.10452 -0.03426 0.2092 -0.08657 0.26163 -0.07986 C 0.31407 -0.07315 0.30643 0.03565 0.31511 0.0588 " pathEditMode="relative" rAng="0" ptsTypes="aaA">
                                      <p:cBhvr>
                                        <p:cTn id="48" dur="2000" fill="hold"/>
                                        <p:tgtEl>
                                          <p:spTgt spid="8"/>
                                        </p:tgtEl>
                                        <p:attrNameLst>
                                          <p:attrName>ppt_x</p:attrName>
                                          <p:attrName>ppt_y</p:attrName>
                                        </p:attrNameLst>
                                      </p:cBhvr>
                                      <p:rCtr x="15700" y="-3200"/>
                                    </p:animMotion>
                                  </p:childTnLst>
                                </p:cTn>
                              </p:par>
                            </p:childTnLst>
                          </p:cTn>
                        </p:par>
                        <p:par>
                          <p:cTn id="49" fill="hold" nodeType="afterGroup">
                            <p:stCondLst>
                              <p:cond delay="15000"/>
                            </p:stCondLst>
                            <p:childTnLst>
                              <p:par>
                                <p:cTn id="50" presetID="10"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childTnLst>
                          </p:cTn>
                        </p:par>
                        <p:par>
                          <p:cTn id="53" fill="hold" nodeType="afterGroup">
                            <p:stCondLst>
                              <p:cond delay="16000"/>
                            </p:stCondLst>
                            <p:childTnLst>
                              <p:par>
                                <p:cTn id="54" presetID="6" presetClass="emph" presetSubtype="0" fill="hold" nodeType="afterEffect">
                                  <p:stCondLst>
                                    <p:cond delay="0"/>
                                  </p:stCondLst>
                                  <p:childTnLst>
                                    <p:animScale>
                                      <p:cBhvr>
                                        <p:cTn id="55" dur="2000" fill="hold"/>
                                        <p:tgtEl>
                                          <p:spTgt spid="9"/>
                                        </p:tgtEl>
                                      </p:cBhvr>
                                      <p:by x="15000" y="15000"/>
                                    </p:animScale>
                                  </p:childTnLst>
                                </p:cTn>
                              </p:par>
                              <p:par>
                                <p:cTn id="56" presetID="0" presetClass="path" presetSubtype="0" accel="50000" decel="50000" fill="hold" nodeType="withEffect">
                                  <p:stCondLst>
                                    <p:cond delay="0"/>
                                  </p:stCondLst>
                                  <p:childTnLst>
                                    <p:animMotion origin="layout" path="M 0 1.48148E-6 C -0.11302 -0.1088 -0.22587 -0.21759 -0.22622 -0.26065 C -0.22656 -0.30347 -0.03993 -0.25926 -0.00243 -0.25764 " pathEditMode="relative" rAng="0" ptsTypes="aaA">
                                      <p:cBhvr>
                                        <p:cTn id="57" dur="2000" fill="hold"/>
                                        <p:tgtEl>
                                          <p:spTgt spid="9"/>
                                        </p:tgtEl>
                                        <p:attrNameLst>
                                          <p:attrName>ppt_x</p:attrName>
                                          <p:attrName>ppt_y</p:attrName>
                                        </p:attrNameLst>
                                      </p:cBhvr>
                                      <p:rCtr x="-11300" y="-15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62000"/>
          </a:xfrm>
        </p:spPr>
        <p:txBody>
          <a:bodyPr/>
          <a:lstStyle/>
          <a:p>
            <a:r>
              <a:rPr lang="en-US" i="1" dirty="0" smtClean="0"/>
              <a:t>PG 1302-102: </a:t>
            </a:r>
            <a:r>
              <a:rPr lang="en-US" i="1" dirty="0" err="1" smtClean="0"/>
              <a:t>periódus</a:t>
            </a:r>
            <a:r>
              <a:rPr lang="en-US" i="1" dirty="0" smtClean="0"/>
              <a:t> 5.2 </a:t>
            </a:r>
            <a:r>
              <a:rPr lang="en-US" i="1" dirty="0" err="1" smtClean="0"/>
              <a:t>év</a:t>
            </a:r>
            <a:endParaRPr lang="en-US" i="1"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rcRect b="28457"/>
          <a:stretch>
            <a:fillRect/>
          </a:stretch>
        </p:blipFill>
        <p:spPr>
          <a:xfrm>
            <a:off x="304800" y="762000"/>
            <a:ext cx="8587655" cy="5384800"/>
          </a:xfrm>
          <a:prstGeom prst="rect">
            <a:avLst/>
          </a:prstGeom>
        </p:spPr>
      </p:pic>
      <p:sp>
        <p:nvSpPr>
          <p:cNvPr id="5" name="TextBox 4"/>
          <p:cNvSpPr txBox="1"/>
          <p:nvPr/>
        </p:nvSpPr>
        <p:spPr>
          <a:xfrm>
            <a:off x="2971800" y="6368534"/>
            <a:ext cx="3528145" cy="369332"/>
          </a:xfrm>
          <a:prstGeom prst="rect">
            <a:avLst/>
          </a:prstGeom>
          <a:noFill/>
        </p:spPr>
        <p:txBody>
          <a:bodyPr wrap="square" rtlCol="0">
            <a:spAutoFit/>
          </a:bodyPr>
          <a:lstStyle/>
          <a:p>
            <a:pPr eaLnBrk="0" hangingPunct="0">
              <a:spcBef>
                <a:spcPct val="50000"/>
              </a:spcBef>
            </a:pPr>
            <a:r>
              <a:rPr lang="en-US" b="1" i="1" dirty="0" smtClean="0">
                <a:solidFill>
                  <a:srgbClr val="00CC99">
                    <a:lumMod val="20000"/>
                    <a:lumOff val="80000"/>
                  </a:srgbClr>
                </a:solidFill>
                <a:latin typeface="Times New Roman" charset="0"/>
                <a:cs typeface="+mn-cs"/>
              </a:rPr>
              <a:t>Graham et al. </a:t>
            </a:r>
            <a:r>
              <a:rPr lang="en-US" b="1" i="1" dirty="0" err="1" smtClean="0">
                <a:solidFill>
                  <a:srgbClr val="00CC99">
                    <a:lumMod val="20000"/>
                    <a:lumOff val="80000"/>
                  </a:srgbClr>
                </a:solidFill>
                <a:latin typeface="Times New Roman" charset="0"/>
                <a:cs typeface="+mn-cs"/>
              </a:rPr>
              <a:t>arXiv</a:t>
            </a:r>
            <a:r>
              <a:rPr lang="en-US" b="1" i="1" dirty="0" smtClean="0">
                <a:solidFill>
                  <a:srgbClr val="00CC99">
                    <a:lumMod val="20000"/>
                    <a:lumOff val="80000"/>
                  </a:srgbClr>
                </a:solidFill>
                <a:latin typeface="Times New Roman" charset="0"/>
                <a:cs typeface="+mn-cs"/>
              </a:rPr>
              <a:t>: 1501.013</a:t>
            </a:r>
            <a:endParaRPr lang="en-US" b="1" i="1" dirty="0">
              <a:solidFill>
                <a:srgbClr val="00CC99">
                  <a:lumMod val="20000"/>
                  <a:lumOff val="80000"/>
                </a:srgbClr>
              </a:solidFill>
              <a:latin typeface="Times New Roman" charset="0"/>
              <a:cs typeface="+mn-cs"/>
            </a:endParaRPr>
          </a:p>
        </p:txBody>
      </p:sp>
      <p:pic>
        <p:nvPicPr>
          <p:cNvPr id="6" name="Picture 5" descr="latex-image-1.pdf"/>
          <p:cNvPicPr>
            <a:picLocks noChangeAspect="1"/>
          </p:cNvPicPr>
          <p:nvPr/>
        </p:nvPicPr>
        <p:blipFill>
          <a:blip r:embed="rId3"/>
          <a:stretch>
            <a:fillRect/>
          </a:stretch>
        </p:blipFill>
        <p:spPr>
          <a:xfrm>
            <a:off x="2066925" y="1092200"/>
            <a:ext cx="5410200" cy="469900"/>
          </a:xfrm>
          <a:prstGeom prst="rect">
            <a:avLst/>
          </a:prstGeom>
        </p:spPr>
      </p:pic>
      <p:sp>
        <p:nvSpPr>
          <p:cNvPr id="7" name="TextBox 6"/>
          <p:cNvSpPr txBox="1"/>
          <p:nvPr/>
        </p:nvSpPr>
        <p:spPr>
          <a:xfrm>
            <a:off x="4343400" y="1092200"/>
            <a:ext cx="152400" cy="369332"/>
          </a:xfrm>
          <a:prstGeom prst="rect">
            <a:avLst/>
          </a:prstGeom>
          <a:noFill/>
        </p:spPr>
        <p:txBody>
          <a:bodyPr wrap="square" rtlCol="0">
            <a:spAutoFit/>
          </a:bodyPr>
          <a:lstStyle/>
          <a:p>
            <a:pPr eaLnBrk="0" hangingPunct="0">
              <a:spcBef>
                <a:spcPct val="50000"/>
              </a:spcBef>
            </a:pPr>
            <a:r>
              <a:rPr lang="en-US" b="1" i="1" dirty="0" smtClean="0">
                <a:solidFill>
                  <a:srgbClr val="990000"/>
                </a:solidFill>
                <a:latin typeface="Times New Roman" charset="0"/>
                <a:cs typeface="+mn-cs"/>
              </a:rPr>
              <a:t>~</a:t>
            </a:r>
            <a:endParaRPr lang="en-US" b="1" i="1" dirty="0">
              <a:solidFill>
                <a:srgbClr val="990000"/>
              </a:solidFill>
              <a:latin typeface="Times New Roman" charset="0"/>
              <a:cs typeface="+mn-cs"/>
            </a:endParaRPr>
          </a:p>
        </p:txBody>
      </p:sp>
    </p:spTree>
    <p:extLst>
      <p:ext uri="{BB962C8B-B14F-4D97-AF65-F5344CB8AC3E}">
        <p14:creationId xmlns:p14="http://schemas.microsoft.com/office/powerpoint/2010/main" val="769810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3" name="Picture 6"/>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648200" y="1143000"/>
            <a:ext cx="4267200" cy="3065463"/>
          </a:xfrm>
          <a:ln/>
        </p:spPr>
      </p:pic>
      <p:pic>
        <p:nvPicPr>
          <p:cNvPr id="174084" name="Picture 4" descr="sensitivity_S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838200"/>
            <a:ext cx="38100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Textfeld 7"/>
          <p:cNvSpPr txBox="1">
            <a:spLocks noChangeArrowheads="1"/>
          </p:cNvSpPr>
          <p:nvPr/>
        </p:nvSpPr>
        <p:spPr bwMode="auto">
          <a:xfrm>
            <a:off x="1981200" y="457200"/>
            <a:ext cx="78581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en-US">
                <a:latin typeface="Corbel" panose="020B0503020204020204" pitchFamily="34" charset="0"/>
              </a:rPr>
              <a:t>LIGO</a:t>
            </a:r>
          </a:p>
        </p:txBody>
      </p:sp>
      <p:sp>
        <p:nvSpPr>
          <p:cNvPr id="174086" name="Textfeld 8"/>
          <p:cNvSpPr txBox="1">
            <a:spLocks noChangeArrowheads="1"/>
          </p:cNvSpPr>
          <p:nvPr/>
        </p:nvSpPr>
        <p:spPr bwMode="auto">
          <a:xfrm>
            <a:off x="6324600" y="838200"/>
            <a:ext cx="78581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en-US">
                <a:latin typeface="Corbel" panose="020B0503020204020204" pitchFamily="34" charset="0"/>
              </a:rPr>
              <a:t>Virgo</a:t>
            </a:r>
          </a:p>
        </p:txBody>
      </p:sp>
      <p:sp>
        <p:nvSpPr>
          <p:cNvPr id="174088" name="Textfeld 6"/>
          <p:cNvSpPr txBox="1">
            <a:spLocks noChangeArrowheads="1"/>
          </p:cNvSpPr>
          <p:nvPr/>
        </p:nvSpPr>
        <p:spPr bwMode="auto">
          <a:xfrm>
            <a:off x="762000" y="3962400"/>
            <a:ext cx="1295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en-US">
                <a:latin typeface="Corbel" panose="020B0503020204020204" pitchFamily="34" charset="0"/>
              </a:rPr>
              <a:t>GEO600</a:t>
            </a:r>
          </a:p>
        </p:txBody>
      </p:sp>
      <p:sp>
        <p:nvSpPr>
          <p:cNvPr id="10" name="Textfeld 9"/>
          <p:cNvSpPr txBox="1"/>
          <p:nvPr/>
        </p:nvSpPr>
        <p:spPr>
          <a:xfrm>
            <a:off x="3657600" y="4648200"/>
            <a:ext cx="2547938" cy="1095375"/>
          </a:xfrm>
          <a:prstGeom prst="rect">
            <a:avLst/>
          </a:prstGeom>
          <a:noFill/>
          <a:ln w="25400">
            <a:solidFill>
              <a:schemeClr val="tx2">
                <a:lumMod val="90000"/>
              </a:schemeClr>
            </a:solid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en-US" sz="1600">
                <a:latin typeface="Corbel" panose="020B0503020204020204" pitchFamily="34" charset="0"/>
              </a:rPr>
              <a:t>All large detectors have come close to or even exceeded design sensitivity</a:t>
            </a:r>
          </a:p>
        </p:txBody>
      </p:sp>
      <p:pic>
        <p:nvPicPr>
          <p:cNvPr id="17408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67200"/>
            <a:ext cx="35052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4446588"/>
            <a:ext cx="2730500" cy="241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3030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altLang="en-US" smtClean="0"/>
              <a:t>Second Generation instruments</a:t>
            </a:r>
          </a:p>
        </p:txBody>
      </p:sp>
      <p:sp>
        <p:nvSpPr>
          <p:cNvPr id="158723" name="Rectangle 3"/>
          <p:cNvSpPr>
            <a:spLocks noGrp="1" noChangeArrowheads="1"/>
          </p:cNvSpPr>
          <p:nvPr>
            <p:ph type="body" idx="1"/>
          </p:nvPr>
        </p:nvSpPr>
        <p:spPr>
          <a:xfrm>
            <a:off x="457200" y="1600200"/>
            <a:ext cx="8229600" cy="1143000"/>
          </a:xfrm>
        </p:spPr>
        <p:txBody>
          <a:bodyPr/>
          <a:lstStyle/>
          <a:p>
            <a:r>
              <a:rPr lang="en-US" altLang="en-US" smtClean="0"/>
              <a:t>Factor 10 improvement in sensitivity</a:t>
            </a:r>
          </a:p>
          <a:p>
            <a:pPr lvl="1"/>
            <a:r>
              <a:rPr lang="en-US" altLang="en-US" smtClean="0"/>
              <a:t>Advanced LIGO, Advanced VIRGO, LCGT</a:t>
            </a:r>
          </a:p>
        </p:txBody>
      </p:sp>
      <p:pic>
        <p:nvPicPr>
          <p:cNvPr id="1587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073400"/>
            <a:ext cx="5538788"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093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0" y="0"/>
            <a:ext cx="9144000" cy="1371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79" name="Rectangle 3"/>
          <p:cNvSpPr>
            <a:spLocks noChangeArrowheads="1"/>
          </p:cNvSpPr>
          <p:nvPr/>
        </p:nvSpPr>
        <p:spPr bwMode="auto">
          <a:xfrm>
            <a:off x="1905000" y="0"/>
            <a:ext cx="6934200" cy="1600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80" name="Rectangle 4"/>
          <p:cNvSpPr>
            <a:spLocks noChangeArrowheads="1"/>
          </p:cNvSpPr>
          <p:nvPr/>
        </p:nvSpPr>
        <p:spPr bwMode="auto">
          <a:xfrm>
            <a:off x="0" y="0"/>
            <a:ext cx="9906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2581" name="Picture 5" descr="Thirdrd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10210800" cy="6831013"/>
          </a:xfrm>
          <a:prstGeom prst="rect">
            <a:avLst/>
          </a:prstGeom>
          <a:noFill/>
          <a:extLst>
            <a:ext uri="{909E8E84-426E-40DD-AFC4-6F175D3DCCD1}">
              <a14:hiddenFill xmlns:a14="http://schemas.microsoft.com/office/drawing/2010/main">
                <a:solidFill>
                  <a:srgbClr val="FFFFFF"/>
                </a:solidFill>
              </a14:hiddenFill>
            </a:ext>
          </a:extLst>
        </p:spPr>
      </p:pic>
      <p:grpSp>
        <p:nvGrpSpPr>
          <p:cNvPr id="152582" name="Group 6"/>
          <p:cNvGrpSpPr>
            <a:grpSpLocks/>
          </p:cNvGrpSpPr>
          <p:nvPr/>
        </p:nvGrpSpPr>
        <p:grpSpPr bwMode="auto">
          <a:xfrm>
            <a:off x="1335088" y="185738"/>
            <a:ext cx="7239000" cy="4953000"/>
            <a:chOff x="841" y="117"/>
            <a:chExt cx="4560" cy="3120"/>
          </a:xfrm>
        </p:grpSpPr>
        <p:sp>
          <p:nvSpPr>
            <p:cNvPr id="152583" name="Rectangle 7"/>
            <p:cNvSpPr>
              <a:spLocks noChangeAspect="1" noChangeArrowheads="1"/>
            </p:cNvSpPr>
            <p:nvPr/>
          </p:nvSpPr>
          <p:spPr bwMode="auto">
            <a:xfrm>
              <a:off x="848" y="313"/>
              <a:ext cx="4553" cy="2923"/>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84" name="Line 8"/>
            <p:cNvSpPr>
              <a:spLocks noChangeAspect="1" noChangeShapeType="1"/>
            </p:cNvSpPr>
            <p:nvPr/>
          </p:nvSpPr>
          <p:spPr bwMode="auto">
            <a:xfrm>
              <a:off x="841" y="2752"/>
              <a:ext cx="4553"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5" name="Line 9"/>
            <p:cNvSpPr>
              <a:spLocks noChangeAspect="1" noChangeShapeType="1"/>
            </p:cNvSpPr>
            <p:nvPr/>
          </p:nvSpPr>
          <p:spPr bwMode="auto">
            <a:xfrm>
              <a:off x="841" y="2263"/>
              <a:ext cx="4553"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6" name="Line 10"/>
            <p:cNvSpPr>
              <a:spLocks noChangeAspect="1" noChangeShapeType="1"/>
            </p:cNvSpPr>
            <p:nvPr/>
          </p:nvSpPr>
          <p:spPr bwMode="auto">
            <a:xfrm>
              <a:off x="843" y="1778"/>
              <a:ext cx="4551"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7" name="Line 11"/>
            <p:cNvSpPr>
              <a:spLocks noChangeAspect="1" noChangeShapeType="1"/>
            </p:cNvSpPr>
            <p:nvPr/>
          </p:nvSpPr>
          <p:spPr bwMode="auto">
            <a:xfrm>
              <a:off x="843" y="1287"/>
              <a:ext cx="4551"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8" name="Line 12"/>
            <p:cNvSpPr>
              <a:spLocks noChangeAspect="1" noChangeShapeType="1"/>
            </p:cNvSpPr>
            <p:nvPr/>
          </p:nvSpPr>
          <p:spPr bwMode="auto">
            <a:xfrm>
              <a:off x="844" y="803"/>
              <a:ext cx="4552"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9" name="Line 13"/>
            <p:cNvSpPr>
              <a:spLocks noChangeAspect="1" noChangeShapeType="1"/>
            </p:cNvSpPr>
            <p:nvPr/>
          </p:nvSpPr>
          <p:spPr bwMode="auto">
            <a:xfrm flipV="1">
              <a:off x="1980" y="315"/>
              <a:ext cx="0" cy="2922"/>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0" name="Line 14"/>
            <p:cNvSpPr>
              <a:spLocks noChangeAspect="1" noChangeShapeType="1"/>
            </p:cNvSpPr>
            <p:nvPr/>
          </p:nvSpPr>
          <p:spPr bwMode="auto">
            <a:xfrm flipV="1">
              <a:off x="3120" y="315"/>
              <a:ext cx="0" cy="2922"/>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1" name="Line 15"/>
            <p:cNvSpPr>
              <a:spLocks noChangeAspect="1" noChangeShapeType="1"/>
            </p:cNvSpPr>
            <p:nvPr/>
          </p:nvSpPr>
          <p:spPr bwMode="auto">
            <a:xfrm flipV="1">
              <a:off x="4259" y="315"/>
              <a:ext cx="0" cy="2921"/>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2" name="Freeform 16"/>
            <p:cNvSpPr>
              <a:spLocks noChangeAspect="1"/>
            </p:cNvSpPr>
            <p:nvPr/>
          </p:nvSpPr>
          <p:spPr bwMode="auto">
            <a:xfrm>
              <a:off x="2174" y="309"/>
              <a:ext cx="3217" cy="1723"/>
            </a:xfrm>
            <a:custGeom>
              <a:avLst/>
              <a:gdLst>
                <a:gd name="T0" fmla="*/ 0 w 2406"/>
                <a:gd name="T1" fmla="*/ 0 h 1494"/>
                <a:gd name="T2" fmla="*/ 360 w 2406"/>
                <a:gd name="T3" fmla="*/ 1074 h 1494"/>
                <a:gd name="T4" fmla="*/ 666 w 2406"/>
                <a:gd name="T5" fmla="*/ 1428 h 1494"/>
                <a:gd name="T6" fmla="*/ 852 w 2406"/>
                <a:gd name="T7" fmla="*/ 1494 h 1494"/>
                <a:gd name="T8" fmla="*/ 1158 w 2406"/>
                <a:gd name="T9" fmla="*/ 1416 h 1494"/>
                <a:gd name="T10" fmla="*/ 2406 w 2406"/>
                <a:gd name="T11" fmla="*/ 816 h 1494"/>
              </a:gdLst>
              <a:ahLst/>
              <a:cxnLst>
                <a:cxn ang="0">
                  <a:pos x="T0" y="T1"/>
                </a:cxn>
                <a:cxn ang="0">
                  <a:pos x="T2" y="T3"/>
                </a:cxn>
                <a:cxn ang="0">
                  <a:pos x="T4" y="T5"/>
                </a:cxn>
                <a:cxn ang="0">
                  <a:pos x="T6" y="T7"/>
                </a:cxn>
                <a:cxn ang="0">
                  <a:pos x="T8" y="T9"/>
                </a:cxn>
                <a:cxn ang="0">
                  <a:pos x="T10" y="T11"/>
                </a:cxn>
              </a:cxnLst>
              <a:rect l="0" t="0" r="r" b="b"/>
              <a:pathLst>
                <a:path w="2406" h="1494">
                  <a:moveTo>
                    <a:pt x="0" y="0"/>
                  </a:moveTo>
                  <a:cubicBezTo>
                    <a:pt x="60" y="179"/>
                    <a:pt x="276" y="928"/>
                    <a:pt x="360" y="1074"/>
                  </a:cubicBezTo>
                  <a:cubicBezTo>
                    <a:pt x="444" y="1220"/>
                    <a:pt x="616" y="1396"/>
                    <a:pt x="666" y="1428"/>
                  </a:cubicBezTo>
                  <a:cubicBezTo>
                    <a:pt x="716" y="1460"/>
                    <a:pt x="804" y="1492"/>
                    <a:pt x="852" y="1494"/>
                  </a:cubicBezTo>
                  <a:cubicBezTo>
                    <a:pt x="934" y="1492"/>
                    <a:pt x="1076" y="1440"/>
                    <a:pt x="1158" y="1416"/>
                  </a:cubicBezTo>
                  <a:cubicBezTo>
                    <a:pt x="1240" y="1392"/>
                    <a:pt x="2146" y="941"/>
                    <a:pt x="2406" y="816"/>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3" name="Freeform 17"/>
            <p:cNvSpPr>
              <a:spLocks noChangeAspect="1"/>
            </p:cNvSpPr>
            <p:nvPr/>
          </p:nvSpPr>
          <p:spPr bwMode="auto">
            <a:xfrm>
              <a:off x="1266" y="309"/>
              <a:ext cx="4125" cy="2188"/>
            </a:xfrm>
            <a:custGeom>
              <a:avLst/>
              <a:gdLst>
                <a:gd name="T0" fmla="*/ 0 w 3084"/>
                <a:gd name="T1" fmla="*/ 0 h 1896"/>
                <a:gd name="T2" fmla="*/ 78 w 3084"/>
                <a:gd name="T3" fmla="*/ 564 h 1896"/>
                <a:gd name="T4" fmla="*/ 1068 w 3084"/>
                <a:gd name="T5" fmla="*/ 1692 h 1896"/>
                <a:gd name="T6" fmla="*/ 1872 w 3084"/>
                <a:gd name="T7" fmla="*/ 1884 h 1896"/>
                <a:gd name="T8" fmla="*/ 3084 w 3084"/>
                <a:gd name="T9" fmla="*/ 1290 h 1896"/>
              </a:gdLst>
              <a:ahLst/>
              <a:cxnLst>
                <a:cxn ang="0">
                  <a:pos x="T0" y="T1"/>
                </a:cxn>
                <a:cxn ang="0">
                  <a:pos x="T2" y="T3"/>
                </a:cxn>
                <a:cxn ang="0">
                  <a:pos x="T4" y="T5"/>
                </a:cxn>
                <a:cxn ang="0">
                  <a:pos x="T6" y="T7"/>
                </a:cxn>
                <a:cxn ang="0">
                  <a:pos x="T8" y="T9"/>
                </a:cxn>
              </a:cxnLst>
              <a:rect l="0" t="0" r="r" b="b"/>
              <a:pathLst>
                <a:path w="3084" h="1896">
                  <a:moveTo>
                    <a:pt x="0" y="0"/>
                  </a:moveTo>
                  <a:cubicBezTo>
                    <a:pt x="13" y="94"/>
                    <a:pt x="12" y="444"/>
                    <a:pt x="78" y="564"/>
                  </a:cubicBezTo>
                  <a:cubicBezTo>
                    <a:pt x="144" y="684"/>
                    <a:pt x="936" y="1632"/>
                    <a:pt x="1068" y="1692"/>
                  </a:cubicBezTo>
                  <a:cubicBezTo>
                    <a:pt x="1200" y="1752"/>
                    <a:pt x="1722" y="1896"/>
                    <a:pt x="1872" y="1884"/>
                  </a:cubicBezTo>
                  <a:cubicBezTo>
                    <a:pt x="2022" y="1872"/>
                    <a:pt x="2832" y="1414"/>
                    <a:pt x="3084" y="1290"/>
                  </a:cubicBez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4" name="Freeform 18"/>
            <p:cNvSpPr>
              <a:spLocks noChangeAspect="1"/>
            </p:cNvSpPr>
            <p:nvPr/>
          </p:nvSpPr>
          <p:spPr bwMode="auto">
            <a:xfrm>
              <a:off x="849" y="1430"/>
              <a:ext cx="4542" cy="1745"/>
            </a:xfrm>
            <a:custGeom>
              <a:avLst/>
              <a:gdLst>
                <a:gd name="T0" fmla="*/ 0 w 3396"/>
                <a:gd name="T1" fmla="*/ 0 h 1512"/>
                <a:gd name="T2" fmla="*/ 1290 w 3396"/>
                <a:gd name="T3" fmla="*/ 1236 h 1512"/>
                <a:gd name="T4" fmla="*/ 1542 w 3396"/>
                <a:gd name="T5" fmla="*/ 1326 h 1512"/>
                <a:gd name="T6" fmla="*/ 1710 w 3396"/>
                <a:gd name="T7" fmla="*/ 1344 h 1512"/>
                <a:gd name="T8" fmla="*/ 1986 w 3396"/>
                <a:gd name="T9" fmla="*/ 1482 h 1512"/>
                <a:gd name="T10" fmla="*/ 3396 w 3396"/>
                <a:gd name="T11" fmla="*/ 822 h 1512"/>
              </a:gdLst>
              <a:ahLst/>
              <a:cxnLst>
                <a:cxn ang="0">
                  <a:pos x="T0" y="T1"/>
                </a:cxn>
                <a:cxn ang="0">
                  <a:pos x="T2" y="T3"/>
                </a:cxn>
                <a:cxn ang="0">
                  <a:pos x="T4" y="T5"/>
                </a:cxn>
                <a:cxn ang="0">
                  <a:pos x="T6" y="T7"/>
                </a:cxn>
                <a:cxn ang="0">
                  <a:pos x="T8" y="T9"/>
                </a:cxn>
                <a:cxn ang="0">
                  <a:pos x="T10" y="T11"/>
                </a:cxn>
              </a:cxnLst>
              <a:rect l="0" t="0" r="r" b="b"/>
              <a:pathLst>
                <a:path w="3396" h="1512">
                  <a:moveTo>
                    <a:pt x="0" y="0"/>
                  </a:moveTo>
                  <a:cubicBezTo>
                    <a:pt x="215" y="206"/>
                    <a:pt x="1212" y="1206"/>
                    <a:pt x="1290" y="1236"/>
                  </a:cubicBezTo>
                  <a:cubicBezTo>
                    <a:pt x="1368" y="1266"/>
                    <a:pt x="1446" y="1308"/>
                    <a:pt x="1542" y="1326"/>
                  </a:cubicBezTo>
                  <a:cubicBezTo>
                    <a:pt x="1638" y="1344"/>
                    <a:pt x="1636" y="1318"/>
                    <a:pt x="1710" y="1344"/>
                  </a:cubicBezTo>
                  <a:cubicBezTo>
                    <a:pt x="1778" y="1370"/>
                    <a:pt x="1818" y="1512"/>
                    <a:pt x="1986" y="1482"/>
                  </a:cubicBezTo>
                  <a:cubicBezTo>
                    <a:pt x="2154" y="1452"/>
                    <a:pt x="3161" y="932"/>
                    <a:pt x="3396" y="822"/>
                  </a:cubicBezTo>
                </a:path>
              </a:pathLst>
            </a:custGeom>
            <a:noFill/>
            <a:ln w="76200" cmpd="sng">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5" name="Text Box 19"/>
            <p:cNvSpPr txBox="1">
              <a:spLocks noChangeArrowheads="1"/>
            </p:cNvSpPr>
            <p:nvPr/>
          </p:nvSpPr>
          <p:spPr bwMode="auto">
            <a:xfrm>
              <a:off x="3433" y="117"/>
              <a:ext cx="1776" cy="87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en-US" sz="2800">
                  <a:solidFill>
                    <a:srgbClr val="CC0000"/>
                  </a:solidFill>
                  <a:latin typeface="Microsoft Sans Serif" panose="020B0604020202020204" pitchFamily="34" charset="0"/>
                  <a:cs typeface="Arial" panose="020B0604020202020204" pitchFamily="34" charset="0"/>
                </a:rPr>
                <a:t>1</a:t>
              </a:r>
              <a:r>
                <a:rPr lang="it-IT" altLang="en-US" sz="2800" baseline="30000">
                  <a:solidFill>
                    <a:srgbClr val="CC0000"/>
                  </a:solidFill>
                  <a:latin typeface="Microsoft Sans Serif" panose="020B0604020202020204" pitchFamily="34" charset="0"/>
                  <a:cs typeface="Arial" panose="020B0604020202020204" pitchFamily="34" charset="0"/>
                </a:rPr>
                <a:t>st</a:t>
              </a:r>
              <a:r>
                <a:rPr lang="it-IT" altLang="en-US" sz="2800">
                  <a:solidFill>
                    <a:srgbClr val="CC0000"/>
                  </a:solidFill>
                  <a:latin typeface="Microsoft Sans Serif" panose="020B0604020202020204" pitchFamily="34" charset="0"/>
                  <a:cs typeface="Arial" panose="020B0604020202020204" pitchFamily="34" charset="0"/>
                </a:rPr>
                <a:t>  generation</a:t>
              </a:r>
            </a:p>
            <a:p>
              <a:r>
                <a:rPr lang="it-IT" altLang="en-US" sz="2800">
                  <a:solidFill>
                    <a:srgbClr val="33CC33"/>
                  </a:solidFill>
                  <a:latin typeface="Microsoft Sans Serif" panose="020B0604020202020204" pitchFamily="34" charset="0"/>
                  <a:cs typeface="Arial" panose="020B0604020202020204" pitchFamily="34" charset="0"/>
                </a:rPr>
                <a:t>2</a:t>
              </a:r>
              <a:r>
                <a:rPr lang="it-IT" altLang="en-US" sz="2800" baseline="30000">
                  <a:solidFill>
                    <a:srgbClr val="33CC33"/>
                  </a:solidFill>
                  <a:latin typeface="Microsoft Sans Serif" panose="020B0604020202020204" pitchFamily="34" charset="0"/>
                  <a:cs typeface="Arial" panose="020B0604020202020204" pitchFamily="34" charset="0"/>
                </a:rPr>
                <a:t>nd  </a:t>
              </a:r>
              <a:r>
                <a:rPr lang="it-IT" altLang="en-US" sz="2800">
                  <a:solidFill>
                    <a:srgbClr val="33CC33"/>
                  </a:solidFill>
                  <a:latin typeface="Microsoft Sans Serif" panose="020B0604020202020204" pitchFamily="34" charset="0"/>
                  <a:cs typeface="Arial" panose="020B0604020202020204" pitchFamily="34" charset="0"/>
                </a:rPr>
                <a:t>generation</a:t>
              </a:r>
            </a:p>
            <a:p>
              <a:r>
                <a:rPr lang="it-IT" altLang="en-US" sz="2800">
                  <a:solidFill>
                    <a:srgbClr val="0033CC"/>
                  </a:solidFill>
                  <a:latin typeface="Microsoft Sans Serif" panose="020B0604020202020204" pitchFamily="34" charset="0"/>
                  <a:cs typeface="Arial" panose="020B0604020202020204" pitchFamily="34" charset="0"/>
                </a:rPr>
                <a:t>3</a:t>
              </a:r>
              <a:r>
                <a:rPr lang="it-IT" altLang="en-US" sz="2800" baseline="30000">
                  <a:solidFill>
                    <a:srgbClr val="0033CC"/>
                  </a:solidFill>
                  <a:latin typeface="Microsoft Sans Serif" panose="020B0604020202020204" pitchFamily="34" charset="0"/>
                  <a:cs typeface="Arial" panose="020B0604020202020204" pitchFamily="34" charset="0"/>
                </a:rPr>
                <a:t>rd   </a:t>
              </a:r>
              <a:r>
                <a:rPr lang="it-IT" altLang="en-US" sz="2800">
                  <a:solidFill>
                    <a:srgbClr val="0033CC"/>
                  </a:solidFill>
                  <a:latin typeface="Microsoft Sans Serif" panose="020B0604020202020204" pitchFamily="34" charset="0"/>
                  <a:cs typeface="Arial" panose="020B0604020202020204" pitchFamily="34" charset="0"/>
                </a:rPr>
                <a:t>generation</a:t>
              </a:r>
              <a:endParaRPr lang="en-US" altLang="en-US" sz="2400">
                <a:latin typeface="Microsoft Sans Serif" panose="020B0604020202020204" pitchFamily="34" charset="0"/>
                <a:cs typeface="Arial" panose="020B0604020202020204" pitchFamily="34" charset="0"/>
              </a:endParaRPr>
            </a:p>
          </p:txBody>
        </p:sp>
      </p:grpSp>
      <p:grpSp>
        <p:nvGrpSpPr>
          <p:cNvPr id="152596" name="Group 20"/>
          <p:cNvGrpSpPr>
            <a:grpSpLocks/>
          </p:cNvGrpSpPr>
          <p:nvPr/>
        </p:nvGrpSpPr>
        <p:grpSpPr bwMode="auto">
          <a:xfrm>
            <a:off x="2057400" y="1905000"/>
            <a:ext cx="4578350" cy="2819400"/>
            <a:chOff x="1248" y="1536"/>
            <a:chExt cx="2884" cy="1776"/>
          </a:xfrm>
        </p:grpSpPr>
        <p:sp>
          <p:nvSpPr>
            <p:cNvPr id="152597" name="AutoShape 21"/>
            <p:cNvSpPr>
              <a:spLocks noChangeArrowheads="1"/>
            </p:cNvSpPr>
            <p:nvPr/>
          </p:nvSpPr>
          <p:spPr bwMode="auto">
            <a:xfrm>
              <a:off x="3216" y="2448"/>
              <a:ext cx="432" cy="864"/>
            </a:xfrm>
            <a:prstGeom prst="downArrow">
              <a:avLst>
                <a:gd name="adj1" fmla="val 50000"/>
                <a:gd name="adj2" fmla="val 50000"/>
              </a:avLst>
            </a:prstGeom>
            <a:solidFill>
              <a:srgbClr val="EAEAEA">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8" name="Text Box 22"/>
            <p:cNvSpPr txBox="1">
              <a:spLocks noChangeArrowheads="1"/>
            </p:cNvSpPr>
            <p:nvPr/>
          </p:nvSpPr>
          <p:spPr bwMode="auto">
            <a:xfrm>
              <a:off x="3725" y="2832"/>
              <a:ext cx="407" cy="294"/>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400">
                  <a:solidFill>
                    <a:schemeClr val="folHlink"/>
                  </a:solidFill>
                  <a:latin typeface="Microsoft Sans Serif" panose="020B0604020202020204" pitchFamily="34" charset="0"/>
                  <a:cs typeface="Arial" panose="020B0604020202020204" pitchFamily="34" charset="0"/>
                </a:rPr>
                <a:t>10</a:t>
              </a:r>
              <a:r>
                <a:rPr lang="it-IT" altLang="en-US" sz="2400" baseline="30000">
                  <a:solidFill>
                    <a:schemeClr val="folHlink"/>
                  </a:solidFill>
                  <a:latin typeface="Microsoft Sans Serif" panose="020B0604020202020204" pitchFamily="34" charset="0"/>
                  <a:cs typeface="Arial" panose="020B0604020202020204" pitchFamily="34" charset="0"/>
                </a:rPr>
                <a:t>2</a:t>
              </a:r>
              <a:endParaRPr lang="en-US" altLang="en-US" sz="2400">
                <a:solidFill>
                  <a:schemeClr val="folHlink"/>
                </a:solidFill>
                <a:latin typeface="Microsoft Sans Serif" panose="020B0604020202020204" pitchFamily="34" charset="0"/>
                <a:cs typeface="Arial" panose="020B0604020202020204" pitchFamily="34" charset="0"/>
              </a:endParaRPr>
            </a:p>
          </p:txBody>
        </p:sp>
        <p:sp>
          <p:nvSpPr>
            <p:cNvPr id="152599" name="AutoShape 23"/>
            <p:cNvSpPr>
              <a:spLocks noChangeArrowheads="1"/>
            </p:cNvSpPr>
            <p:nvPr/>
          </p:nvSpPr>
          <p:spPr bwMode="auto">
            <a:xfrm>
              <a:off x="1248" y="1536"/>
              <a:ext cx="1104" cy="288"/>
            </a:xfrm>
            <a:prstGeom prst="leftArrow">
              <a:avLst>
                <a:gd name="adj1" fmla="val 50000"/>
                <a:gd name="adj2" fmla="val 95833"/>
              </a:avLst>
            </a:prstGeom>
            <a:solidFill>
              <a:srgbClr val="EAEAEA">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2600" name="Text Box 24"/>
          <p:cNvSpPr txBox="1">
            <a:spLocks noChangeArrowheads="1"/>
          </p:cNvSpPr>
          <p:nvPr/>
        </p:nvSpPr>
        <p:spPr bwMode="auto">
          <a:xfrm>
            <a:off x="6400800" y="5715000"/>
            <a:ext cx="2614613"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1400">
                <a:latin typeface="Microsoft Sans Serif" panose="020B0604020202020204" pitchFamily="34" charset="0"/>
                <a:cs typeface="Arial" panose="020B0604020202020204" pitchFamily="34" charset="0"/>
              </a:rPr>
              <a:t>Credit: M. Punturo, G. Losurdo</a:t>
            </a:r>
            <a:endParaRPr lang="en-US" altLang="en-US" sz="1600">
              <a:latin typeface="Microsoft Sans Serif" panose="020B0604020202020204" pitchFamily="34" charset="0"/>
              <a:cs typeface="Arial" panose="020B0604020202020204" pitchFamily="34" charset="0"/>
            </a:endParaRPr>
          </a:p>
        </p:txBody>
      </p:sp>
      <p:sp>
        <p:nvSpPr>
          <p:cNvPr id="152601" name="Rectangle 25"/>
          <p:cNvSpPr>
            <a:spLocks noGrp="1" noChangeArrowheads="1"/>
          </p:cNvSpPr>
          <p:nvPr>
            <p:ph type="title" idx="4294967295"/>
          </p:nvPr>
        </p:nvSpPr>
        <p:spPr/>
        <p:txBody>
          <a:bodyPr/>
          <a:lstStyle/>
          <a:p>
            <a:r>
              <a:rPr lang="en-GB" altLang="en-US" sz="4000" smtClean="0"/>
              <a:t> </a:t>
            </a:r>
            <a:endParaRPr lang="en-GB" altLang="en-US" sz="4000" b="1" smtClean="0"/>
          </a:p>
        </p:txBody>
      </p:sp>
    </p:spTree>
    <p:extLst>
      <p:ext uri="{BB962C8B-B14F-4D97-AF65-F5344CB8AC3E}">
        <p14:creationId xmlns:p14="http://schemas.microsoft.com/office/powerpoint/2010/main" val="857760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dissolve">
                                      <p:cBhvr>
                                        <p:cTn id="7" dur="500"/>
                                        <p:tgtEl>
                                          <p:spTgt spid="1525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2596"/>
                                        </p:tgtEl>
                                        <p:attrNameLst>
                                          <p:attrName>style.visibility</p:attrName>
                                        </p:attrNameLst>
                                      </p:cBhvr>
                                      <p:to>
                                        <p:strVal val="visible"/>
                                      </p:to>
                                    </p:set>
                                    <p:animEffect transition="in" filter="dissolve">
                                      <p:cBhvr>
                                        <p:cTn id="12" dur="500"/>
                                        <p:tgtEl>
                                          <p:spTgt spid="152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0"/>
            <a:ext cx="9144000" cy="1371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27" name="Rectangle 3"/>
          <p:cNvSpPr>
            <a:spLocks noChangeArrowheads="1"/>
          </p:cNvSpPr>
          <p:nvPr/>
        </p:nvSpPr>
        <p:spPr bwMode="auto">
          <a:xfrm>
            <a:off x="1905000" y="0"/>
            <a:ext cx="6934200" cy="1600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28" name="Rectangle 4"/>
          <p:cNvSpPr>
            <a:spLocks noChangeArrowheads="1"/>
          </p:cNvSpPr>
          <p:nvPr/>
        </p:nvSpPr>
        <p:spPr bwMode="auto">
          <a:xfrm>
            <a:off x="0" y="0"/>
            <a:ext cx="9906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4629" name="Picture 5" descr="Thirdrd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10210800" cy="6831013"/>
          </a:xfrm>
          <a:prstGeom prst="rect">
            <a:avLst/>
          </a:prstGeom>
          <a:noFill/>
          <a:extLst>
            <a:ext uri="{909E8E84-426E-40DD-AFC4-6F175D3DCCD1}">
              <a14:hiddenFill xmlns:a14="http://schemas.microsoft.com/office/drawing/2010/main">
                <a:solidFill>
                  <a:srgbClr val="FFFFFF"/>
                </a:solidFill>
              </a14:hiddenFill>
            </a:ext>
          </a:extLst>
        </p:spPr>
      </p:pic>
      <p:sp>
        <p:nvSpPr>
          <p:cNvPr id="154630" name="Rectangle 6"/>
          <p:cNvSpPr>
            <a:spLocks noChangeAspect="1" noChangeArrowheads="1"/>
          </p:cNvSpPr>
          <p:nvPr/>
        </p:nvSpPr>
        <p:spPr bwMode="auto">
          <a:xfrm>
            <a:off x="1346200" y="496888"/>
            <a:ext cx="7227888" cy="464026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1" name="Line 7"/>
          <p:cNvSpPr>
            <a:spLocks noChangeAspect="1" noChangeShapeType="1"/>
          </p:cNvSpPr>
          <p:nvPr/>
        </p:nvSpPr>
        <p:spPr bwMode="auto">
          <a:xfrm>
            <a:off x="1335088" y="4368800"/>
            <a:ext cx="7227887"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2" name="Line 8"/>
          <p:cNvSpPr>
            <a:spLocks noChangeAspect="1" noChangeShapeType="1"/>
          </p:cNvSpPr>
          <p:nvPr/>
        </p:nvSpPr>
        <p:spPr bwMode="auto">
          <a:xfrm>
            <a:off x="1335088" y="3592513"/>
            <a:ext cx="7227887"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3" name="Line 9"/>
          <p:cNvSpPr>
            <a:spLocks noChangeAspect="1" noChangeShapeType="1"/>
          </p:cNvSpPr>
          <p:nvPr/>
        </p:nvSpPr>
        <p:spPr bwMode="auto">
          <a:xfrm>
            <a:off x="1338263" y="2822575"/>
            <a:ext cx="7224712"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4" name="Line 10"/>
          <p:cNvSpPr>
            <a:spLocks noChangeAspect="1" noChangeShapeType="1"/>
          </p:cNvSpPr>
          <p:nvPr/>
        </p:nvSpPr>
        <p:spPr bwMode="auto">
          <a:xfrm>
            <a:off x="1338263" y="2043113"/>
            <a:ext cx="7224712"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Line 11"/>
          <p:cNvSpPr>
            <a:spLocks noChangeAspect="1" noChangeShapeType="1"/>
          </p:cNvSpPr>
          <p:nvPr/>
        </p:nvSpPr>
        <p:spPr bwMode="auto">
          <a:xfrm>
            <a:off x="1339850" y="1274763"/>
            <a:ext cx="7226300"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6" name="Line 12"/>
          <p:cNvSpPr>
            <a:spLocks noChangeAspect="1" noChangeShapeType="1"/>
          </p:cNvSpPr>
          <p:nvPr/>
        </p:nvSpPr>
        <p:spPr bwMode="auto">
          <a:xfrm flipV="1">
            <a:off x="3143250" y="500063"/>
            <a:ext cx="0" cy="4638675"/>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7" name="Line 13"/>
          <p:cNvSpPr>
            <a:spLocks noChangeAspect="1" noChangeShapeType="1"/>
          </p:cNvSpPr>
          <p:nvPr/>
        </p:nvSpPr>
        <p:spPr bwMode="auto">
          <a:xfrm flipV="1">
            <a:off x="4953000" y="500063"/>
            <a:ext cx="0" cy="4638675"/>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8" name="Line 14"/>
          <p:cNvSpPr>
            <a:spLocks noChangeAspect="1" noChangeShapeType="1"/>
          </p:cNvSpPr>
          <p:nvPr/>
        </p:nvSpPr>
        <p:spPr bwMode="auto">
          <a:xfrm flipV="1">
            <a:off x="6761163" y="500063"/>
            <a:ext cx="0" cy="4637087"/>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9" name="Freeform 15"/>
          <p:cNvSpPr>
            <a:spLocks noChangeAspect="1"/>
          </p:cNvSpPr>
          <p:nvPr/>
        </p:nvSpPr>
        <p:spPr bwMode="auto">
          <a:xfrm>
            <a:off x="1347788" y="2270125"/>
            <a:ext cx="7210425" cy="2770188"/>
          </a:xfrm>
          <a:custGeom>
            <a:avLst/>
            <a:gdLst>
              <a:gd name="T0" fmla="*/ 0 w 3396"/>
              <a:gd name="T1" fmla="*/ 0 h 1512"/>
              <a:gd name="T2" fmla="*/ 1290 w 3396"/>
              <a:gd name="T3" fmla="*/ 1236 h 1512"/>
              <a:gd name="T4" fmla="*/ 1542 w 3396"/>
              <a:gd name="T5" fmla="*/ 1326 h 1512"/>
              <a:gd name="T6" fmla="*/ 1710 w 3396"/>
              <a:gd name="T7" fmla="*/ 1344 h 1512"/>
              <a:gd name="T8" fmla="*/ 1986 w 3396"/>
              <a:gd name="T9" fmla="*/ 1482 h 1512"/>
              <a:gd name="T10" fmla="*/ 3396 w 3396"/>
              <a:gd name="T11" fmla="*/ 822 h 1512"/>
            </a:gdLst>
            <a:ahLst/>
            <a:cxnLst>
              <a:cxn ang="0">
                <a:pos x="T0" y="T1"/>
              </a:cxn>
              <a:cxn ang="0">
                <a:pos x="T2" y="T3"/>
              </a:cxn>
              <a:cxn ang="0">
                <a:pos x="T4" y="T5"/>
              </a:cxn>
              <a:cxn ang="0">
                <a:pos x="T6" y="T7"/>
              </a:cxn>
              <a:cxn ang="0">
                <a:pos x="T8" y="T9"/>
              </a:cxn>
              <a:cxn ang="0">
                <a:pos x="T10" y="T11"/>
              </a:cxn>
            </a:cxnLst>
            <a:rect l="0" t="0" r="r" b="b"/>
            <a:pathLst>
              <a:path w="3396" h="1512">
                <a:moveTo>
                  <a:pt x="0" y="0"/>
                </a:moveTo>
                <a:cubicBezTo>
                  <a:pt x="215" y="206"/>
                  <a:pt x="1212" y="1206"/>
                  <a:pt x="1290" y="1236"/>
                </a:cubicBezTo>
                <a:cubicBezTo>
                  <a:pt x="1368" y="1266"/>
                  <a:pt x="1446" y="1308"/>
                  <a:pt x="1542" y="1326"/>
                </a:cubicBezTo>
                <a:cubicBezTo>
                  <a:pt x="1638" y="1344"/>
                  <a:pt x="1636" y="1318"/>
                  <a:pt x="1710" y="1344"/>
                </a:cubicBezTo>
                <a:cubicBezTo>
                  <a:pt x="1778" y="1370"/>
                  <a:pt x="1818" y="1512"/>
                  <a:pt x="1986" y="1482"/>
                </a:cubicBezTo>
                <a:cubicBezTo>
                  <a:pt x="2154" y="1452"/>
                  <a:pt x="3161" y="932"/>
                  <a:pt x="3396" y="822"/>
                </a:cubicBezTo>
              </a:path>
            </a:pathLst>
          </a:custGeom>
          <a:noFill/>
          <a:ln w="76200" cmpd="sng">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40" name="Rectangle 16"/>
          <p:cNvSpPr>
            <a:spLocks noChangeArrowheads="1"/>
          </p:cNvSpPr>
          <p:nvPr/>
        </p:nvSpPr>
        <p:spPr bwMode="auto">
          <a:xfrm>
            <a:off x="1371600" y="2209800"/>
            <a:ext cx="381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1" name="Rectangle 17"/>
          <p:cNvSpPr>
            <a:spLocks noChangeArrowheads="1"/>
          </p:cNvSpPr>
          <p:nvPr/>
        </p:nvSpPr>
        <p:spPr bwMode="auto">
          <a:xfrm>
            <a:off x="1447800" y="2438400"/>
            <a:ext cx="3810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4642" name="Picture 18" descr="overlay2t"/>
          <p:cNvPicPr>
            <a:picLocks noChangeArrowheads="1"/>
          </p:cNvPicPr>
          <p:nvPr/>
        </p:nvPicPr>
        <p:blipFill>
          <a:blip r:embed="rId4">
            <a:extLst>
              <a:ext uri="{28A0092B-C50C-407E-A947-70E740481C1C}">
                <a14:useLocalDpi xmlns:a14="http://schemas.microsoft.com/office/drawing/2010/main" val="0"/>
              </a:ext>
            </a:extLst>
          </a:blip>
          <a:srcRect l="1102" t="1726" r="1102" b="1726"/>
          <a:stretch>
            <a:fillRect/>
          </a:stretch>
        </p:blipFill>
        <p:spPr bwMode="auto">
          <a:xfrm>
            <a:off x="1295400" y="455613"/>
            <a:ext cx="7291388" cy="4725987"/>
          </a:xfrm>
          <a:prstGeom prst="rect">
            <a:avLst/>
          </a:prstGeom>
          <a:noFill/>
          <a:extLst>
            <a:ext uri="{909E8E84-426E-40DD-AFC4-6F175D3DCCD1}">
              <a14:hiddenFill xmlns:a14="http://schemas.microsoft.com/office/drawing/2010/main">
                <a:solidFill>
                  <a:srgbClr val="FFFFFF"/>
                </a:solidFill>
              </a14:hiddenFill>
            </a:ext>
          </a:extLst>
        </p:spPr>
      </p:pic>
      <p:grpSp>
        <p:nvGrpSpPr>
          <p:cNvPr id="154643" name="Group 19"/>
          <p:cNvGrpSpPr>
            <a:grpSpLocks/>
          </p:cNvGrpSpPr>
          <p:nvPr/>
        </p:nvGrpSpPr>
        <p:grpSpPr bwMode="auto">
          <a:xfrm>
            <a:off x="1335088" y="185738"/>
            <a:ext cx="7239000" cy="4953000"/>
            <a:chOff x="841" y="117"/>
            <a:chExt cx="4560" cy="3120"/>
          </a:xfrm>
        </p:grpSpPr>
        <p:sp>
          <p:nvSpPr>
            <p:cNvPr id="154644" name="Rectangle 20"/>
            <p:cNvSpPr>
              <a:spLocks noChangeAspect="1" noChangeArrowheads="1"/>
            </p:cNvSpPr>
            <p:nvPr/>
          </p:nvSpPr>
          <p:spPr bwMode="auto">
            <a:xfrm>
              <a:off x="848" y="313"/>
              <a:ext cx="4553" cy="2923"/>
            </a:xfrm>
            <a:prstGeom prst="rect">
              <a:avLst/>
            </a:prstGeom>
            <a:solidFill>
              <a:schemeClr val="bg1">
                <a:alpha val="10001"/>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5" name="Line 21"/>
            <p:cNvSpPr>
              <a:spLocks noChangeAspect="1" noChangeShapeType="1"/>
            </p:cNvSpPr>
            <p:nvPr/>
          </p:nvSpPr>
          <p:spPr bwMode="auto">
            <a:xfrm>
              <a:off x="841" y="2752"/>
              <a:ext cx="4553"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46" name="Line 22"/>
            <p:cNvSpPr>
              <a:spLocks noChangeAspect="1" noChangeShapeType="1"/>
            </p:cNvSpPr>
            <p:nvPr/>
          </p:nvSpPr>
          <p:spPr bwMode="auto">
            <a:xfrm>
              <a:off x="841" y="2263"/>
              <a:ext cx="4553"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47" name="Line 23"/>
            <p:cNvSpPr>
              <a:spLocks noChangeAspect="1" noChangeShapeType="1"/>
            </p:cNvSpPr>
            <p:nvPr/>
          </p:nvSpPr>
          <p:spPr bwMode="auto">
            <a:xfrm>
              <a:off x="843" y="1778"/>
              <a:ext cx="4551"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48" name="Line 24"/>
            <p:cNvSpPr>
              <a:spLocks noChangeAspect="1" noChangeShapeType="1"/>
            </p:cNvSpPr>
            <p:nvPr/>
          </p:nvSpPr>
          <p:spPr bwMode="auto">
            <a:xfrm>
              <a:off x="843" y="1287"/>
              <a:ext cx="4551"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49" name="Line 25"/>
            <p:cNvSpPr>
              <a:spLocks noChangeAspect="1" noChangeShapeType="1"/>
            </p:cNvSpPr>
            <p:nvPr/>
          </p:nvSpPr>
          <p:spPr bwMode="auto">
            <a:xfrm>
              <a:off x="844" y="803"/>
              <a:ext cx="4552" cy="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0" name="Line 26"/>
            <p:cNvSpPr>
              <a:spLocks noChangeAspect="1" noChangeShapeType="1"/>
            </p:cNvSpPr>
            <p:nvPr/>
          </p:nvSpPr>
          <p:spPr bwMode="auto">
            <a:xfrm flipV="1">
              <a:off x="1980" y="315"/>
              <a:ext cx="0" cy="2922"/>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1" name="Line 27"/>
            <p:cNvSpPr>
              <a:spLocks noChangeAspect="1" noChangeShapeType="1"/>
            </p:cNvSpPr>
            <p:nvPr/>
          </p:nvSpPr>
          <p:spPr bwMode="auto">
            <a:xfrm flipV="1">
              <a:off x="3120" y="315"/>
              <a:ext cx="0" cy="2922"/>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2" name="Line 28"/>
            <p:cNvSpPr>
              <a:spLocks noChangeAspect="1" noChangeShapeType="1"/>
            </p:cNvSpPr>
            <p:nvPr/>
          </p:nvSpPr>
          <p:spPr bwMode="auto">
            <a:xfrm flipV="1">
              <a:off x="4259" y="315"/>
              <a:ext cx="0" cy="2921"/>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3" name="Freeform 29"/>
            <p:cNvSpPr>
              <a:spLocks noChangeAspect="1"/>
            </p:cNvSpPr>
            <p:nvPr/>
          </p:nvSpPr>
          <p:spPr bwMode="auto">
            <a:xfrm>
              <a:off x="2174" y="309"/>
              <a:ext cx="3217" cy="1723"/>
            </a:xfrm>
            <a:custGeom>
              <a:avLst/>
              <a:gdLst>
                <a:gd name="T0" fmla="*/ 0 w 2406"/>
                <a:gd name="T1" fmla="*/ 0 h 1494"/>
                <a:gd name="T2" fmla="*/ 360 w 2406"/>
                <a:gd name="T3" fmla="*/ 1074 h 1494"/>
                <a:gd name="T4" fmla="*/ 666 w 2406"/>
                <a:gd name="T5" fmla="*/ 1428 h 1494"/>
                <a:gd name="T6" fmla="*/ 852 w 2406"/>
                <a:gd name="T7" fmla="*/ 1494 h 1494"/>
                <a:gd name="T8" fmla="*/ 1158 w 2406"/>
                <a:gd name="T9" fmla="*/ 1416 h 1494"/>
                <a:gd name="T10" fmla="*/ 2406 w 2406"/>
                <a:gd name="T11" fmla="*/ 816 h 1494"/>
              </a:gdLst>
              <a:ahLst/>
              <a:cxnLst>
                <a:cxn ang="0">
                  <a:pos x="T0" y="T1"/>
                </a:cxn>
                <a:cxn ang="0">
                  <a:pos x="T2" y="T3"/>
                </a:cxn>
                <a:cxn ang="0">
                  <a:pos x="T4" y="T5"/>
                </a:cxn>
                <a:cxn ang="0">
                  <a:pos x="T6" y="T7"/>
                </a:cxn>
                <a:cxn ang="0">
                  <a:pos x="T8" y="T9"/>
                </a:cxn>
                <a:cxn ang="0">
                  <a:pos x="T10" y="T11"/>
                </a:cxn>
              </a:cxnLst>
              <a:rect l="0" t="0" r="r" b="b"/>
              <a:pathLst>
                <a:path w="2406" h="1494">
                  <a:moveTo>
                    <a:pt x="0" y="0"/>
                  </a:moveTo>
                  <a:cubicBezTo>
                    <a:pt x="60" y="179"/>
                    <a:pt x="276" y="928"/>
                    <a:pt x="360" y="1074"/>
                  </a:cubicBezTo>
                  <a:cubicBezTo>
                    <a:pt x="444" y="1220"/>
                    <a:pt x="616" y="1396"/>
                    <a:pt x="666" y="1428"/>
                  </a:cubicBezTo>
                  <a:cubicBezTo>
                    <a:pt x="716" y="1460"/>
                    <a:pt x="804" y="1492"/>
                    <a:pt x="852" y="1494"/>
                  </a:cubicBezTo>
                  <a:cubicBezTo>
                    <a:pt x="934" y="1492"/>
                    <a:pt x="1076" y="1440"/>
                    <a:pt x="1158" y="1416"/>
                  </a:cubicBezTo>
                  <a:cubicBezTo>
                    <a:pt x="1240" y="1392"/>
                    <a:pt x="2146" y="941"/>
                    <a:pt x="2406" y="816"/>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4" name="Freeform 30"/>
            <p:cNvSpPr>
              <a:spLocks noChangeAspect="1"/>
            </p:cNvSpPr>
            <p:nvPr/>
          </p:nvSpPr>
          <p:spPr bwMode="auto">
            <a:xfrm>
              <a:off x="1266" y="309"/>
              <a:ext cx="4125" cy="2188"/>
            </a:xfrm>
            <a:custGeom>
              <a:avLst/>
              <a:gdLst>
                <a:gd name="T0" fmla="*/ 0 w 3084"/>
                <a:gd name="T1" fmla="*/ 0 h 1896"/>
                <a:gd name="T2" fmla="*/ 78 w 3084"/>
                <a:gd name="T3" fmla="*/ 564 h 1896"/>
                <a:gd name="T4" fmla="*/ 1068 w 3084"/>
                <a:gd name="T5" fmla="*/ 1692 h 1896"/>
                <a:gd name="T6" fmla="*/ 1872 w 3084"/>
                <a:gd name="T7" fmla="*/ 1884 h 1896"/>
                <a:gd name="T8" fmla="*/ 3084 w 3084"/>
                <a:gd name="T9" fmla="*/ 1290 h 1896"/>
              </a:gdLst>
              <a:ahLst/>
              <a:cxnLst>
                <a:cxn ang="0">
                  <a:pos x="T0" y="T1"/>
                </a:cxn>
                <a:cxn ang="0">
                  <a:pos x="T2" y="T3"/>
                </a:cxn>
                <a:cxn ang="0">
                  <a:pos x="T4" y="T5"/>
                </a:cxn>
                <a:cxn ang="0">
                  <a:pos x="T6" y="T7"/>
                </a:cxn>
                <a:cxn ang="0">
                  <a:pos x="T8" y="T9"/>
                </a:cxn>
              </a:cxnLst>
              <a:rect l="0" t="0" r="r" b="b"/>
              <a:pathLst>
                <a:path w="3084" h="1896">
                  <a:moveTo>
                    <a:pt x="0" y="0"/>
                  </a:moveTo>
                  <a:cubicBezTo>
                    <a:pt x="13" y="94"/>
                    <a:pt x="12" y="444"/>
                    <a:pt x="78" y="564"/>
                  </a:cubicBezTo>
                  <a:cubicBezTo>
                    <a:pt x="144" y="684"/>
                    <a:pt x="936" y="1632"/>
                    <a:pt x="1068" y="1692"/>
                  </a:cubicBezTo>
                  <a:cubicBezTo>
                    <a:pt x="1200" y="1752"/>
                    <a:pt x="1722" y="1896"/>
                    <a:pt x="1872" y="1884"/>
                  </a:cubicBezTo>
                  <a:cubicBezTo>
                    <a:pt x="2022" y="1872"/>
                    <a:pt x="2832" y="1414"/>
                    <a:pt x="3084" y="1290"/>
                  </a:cubicBez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5" name="Freeform 31"/>
            <p:cNvSpPr>
              <a:spLocks noChangeAspect="1"/>
            </p:cNvSpPr>
            <p:nvPr/>
          </p:nvSpPr>
          <p:spPr bwMode="auto">
            <a:xfrm>
              <a:off x="849" y="1430"/>
              <a:ext cx="4542" cy="1745"/>
            </a:xfrm>
            <a:custGeom>
              <a:avLst/>
              <a:gdLst>
                <a:gd name="T0" fmla="*/ 0 w 3396"/>
                <a:gd name="T1" fmla="*/ 0 h 1512"/>
                <a:gd name="T2" fmla="*/ 1290 w 3396"/>
                <a:gd name="T3" fmla="*/ 1236 h 1512"/>
                <a:gd name="T4" fmla="*/ 1542 w 3396"/>
                <a:gd name="T5" fmla="*/ 1326 h 1512"/>
                <a:gd name="T6" fmla="*/ 1710 w 3396"/>
                <a:gd name="T7" fmla="*/ 1344 h 1512"/>
                <a:gd name="T8" fmla="*/ 1986 w 3396"/>
                <a:gd name="T9" fmla="*/ 1482 h 1512"/>
                <a:gd name="T10" fmla="*/ 3396 w 3396"/>
                <a:gd name="T11" fmla="*/ 822 h 1512"/>
              </a:gdLst>
              <a:ahLst/>
              <a:cxnLst>
                <a:cxn ang="0">
                  <a:pos x="T0" y="T1"/>
                </a:cxn>
                <a:cxn ang="0">
                  <a:pos x="T2" y="T3"/>
                </a:cxn>
                <a:cxn ang="0">
                  <a:pos x="T4" y="T5"/>
                </a:cxn>
                <a:cxn ang="0">
                  <a:pos x="T6" y="T7"/>
                </a:cxn>
                <a:cxn ang="0">
                  <a:pos x="T8" y="T9"/>
                </a:cxn>
                <a:cxn ang="0">
                  <a:pos x="T10" y="T11"/>
                </a:cxn>
              </a:cxnLst>
              <a:rect l="0" t="0" r="r" b="b"/>
              <a:pathLst>
                <a:path w="3396" h="1512">
                  <a:moveTo>
                    <a:pt x="0" y="0"/>
                  </a:moveTo>
                  <a:cubicBezTo>
                    <a:pt x="215" y="206"/>
                    <a:pt x="1212" y="1206"/>
                    <a:pt x="1290" y="1236"/>
                  </a:cubicBezTo>
                  <a:cubicBezTo>
                    <a:pt x="1368" y="1266"/>
                    <a:pt x="1446" y="1308"/>
                    <a:pt x="1542" y="1326"/>
                  </a:cubicBezTo>
                  <a:cubicBezTo>
                    <a:pt x="1638" y="1344"/>
                    <a:pt x="1636" y="1318"/>
                    <a:pt x="1710" y="1344"/>
                  </a:cubicBezTo>
                  <a:cubicBezTo>
                    <a:pt x="1778" y="1370"/>
                    <a:pt x="1818" y="1512"/>
                    <a:pt x="1986" y="1482"/>
                  </a:cubicBezTo>
                  <a:cubicBezTo>
                    <a:pt x="2154" y="1452"/>
                    <a:pt x="3161" y="932"/>
                    <a:pt x="3396" y="822"/>
                  </a:cubicBezTo>
                </a:path>
              </a:pathLst>
            </a:custGeom>
            <a:noFill/>
            <a:ln w="76200" cmpd="sng">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6" name="Text Box 32"/>
            <p:cNvSpPr txBox="1">
              <a:spLocks noChangeArrowheads="1"/>
            </p:cNvSpPr>
            <p:nvPr/>
          </p:nvSpPr>
          <p:spPr bwMode="auto">
            <a:xfrm>
              <a:off x="3433" y="117"/>
              <a:ext cx="1776" cy="87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en-US" sz="2800">
                  <a:solidFill>
                    <a:srgbClr val="CC0000"/>
                  </a:solidFill>
                  <a:latin typeface="Microsoft Sans Serif" panose="020B0604020202020204" pitchFamily="34" charset="0"/>
                  <a:cs typeface="Arial" panose="020B0604020202020204" pitchFamily="34" charset="0"/>
                </a:rPr>
                <a:t>1</a:t>
              </a:r>
              <a:r>
                <a:rPr lang="it-IT" altLang="en-US" sz="2800" baseline="30000">
                  <a:solidFill>
                    <a:srgbClr val="CC0000"/>
                  </a:solidFill>
                  <a:latin typeface="Microsoft Sans Serif" panose="020B0604020202020204" pitchFamily="34" charset="0"/>
                  <a:cs typeface="Arial" panose="020B0604020202020204" pitchFamily="34" charset="0"/>
                </a:rPr>
                <a:t>st</a:t>
              </a:r>
              <a:r>
                <a:rPr lang="it-IT" altLang="en-US" sz="2800">
                  <a:solidFill>
                    <a:srgbClr val="CC0000"/>
                  </a:solidFill>
                  <a:latin typeface="Microsoft Sans Serif" panose="020B0604020202020204" pitchFamily="34" charset="0"/>
                  <a:cs typeface="Arial" panose="020B0604020202020204" pitchFamily="34" charset="0"/>
                </a:rPr>
                <a:t>  generation</a:t>
              </a:r>
            </a:p>
            <a:p>
              <a:r>
                <a:rPr lang="it-IT" altLang="en-US" sz="2800">
                  <a:solidFill>
                    <a:srgbClr val="33CC33"/>
                  </a:solidFill>
                  <a:latin typeface="Microsoft Sans Serif" panose="020B0604020202020204" pitchFamily="34" charset="0"/>
                  <a:cs typeface="Arial" panose="020B0604020202020204" pitchFamily="34" charset="0"/>
                </a:rPr>
                <a:t>2</a:t>
              </a:r>
              <a:r>
                <a:rPr lang="it-IT" altLang="en-US" sz="2800" baseline="30000">
                  <a:solidFill>
                    <a:srgbClr val="33CC33"/>
                  </a:solidFill>
                  <a:latin typeface="Microsoft Sans Serif" panose="020B0604020202020204" pitchFamily="34" charset="0"/>
                  <a:cs typeface="Arial" panose="020B0604020202020204" pitchFamily="34" charset="0"/>
                </a:rPr>
                <a:t>nd  </a:t>
              </a:r>
              <a:r>
                <a:rPr lang="it-IT" altLang="en-US" sz="2800">
                  <a:solidFill>
                    <a:srgbClr val="33CC33"/>
                  </a:solidFill>
                  <a:latin typeface="Microsoft Sans Serif" panose="020B0604020202020204" pitchFamily="34" charset="0"/>
                  <a:cs typeface="Arial" panose="020B0604020202020204" pitchFamily="34" charset="0"/>
                </a:rPr>
                <a:t>generation</a:t>
              </a:r>
            </a:p>
            <a:p>
              <a:r>
                <a:rPr lang="it-IT" altLang="en-US" sz="2800">
                  <a:solidFill>
                    <a:srgbClr val="0033CC"/>
                  </a:solidFill>
                  <a:latin typeface="Microsoft Sans Serif" panose="020B0604020202020204" pitchFamily="34" charset="0"/>
                  <a:cs typeface="Arial" panose="020B0604020202020204" pitchFamily="34" charset="0"/>
                </a:rPr>
                <a:t>3</a:t>
              </a:r>
              <a:r>
                <a:rPr lang="it-IT" altLang="en-US" sz="2800" baseline="30000">
                  <a:solidFill>
                    <a:srgbClr val="0033CC"/>
                  </a:solidFill>
                  <a:latin typeface="Microsoft Sans Serif" panose="020B0604020202020204" pitchFamily="34" charset="0"/>
                  <a:cs typeface="Arial" panose="020B0604020202020204" pitchFamily="34" charset="0"/>
                </a:rPr>
                <a:t>rd   </a:t>
              </a:r>
              <a:r>
                <a:rPr lang="it-IT" altLang="en-US" sz="2800">
                  <a:solidFill>
                    <a:srgbClr val="0033CC"/>
                  </a:solidFill>
                  <a:latin typeface="Microsoft Sans Serif" panose="020B0604020202020204" pitchFamily="34" charset="0"/>
                  <a:cs typeface="Arial" panose="020B0604020202020204" pitchFamily="34" charset="0"/>
                </a:rPr>
                <a:t>generation</a:t>
              </a:r>
              <a:endParaRPr lang="en-US" altLang="en-US" sz="2400">
                <a:latin typeface="Microsoft Sans Serif"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6815037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43"/>
                                        </p:tgtEl>
                                        <p:attrNameLst>
                                          <p:attrName>style.visibility</p:attrName>
                                        </p:attrNameLst>
                                      </p:cBhvr>
                                      <p:to>
                                        <p:strVal val="visible"/>
                                      </p:to>
                                    </p:set>
                                    <p:animEffect transition="in" filter="dissolve">
                                      <p:cBhvr>
                                        <p:cTn id="7" dur="500"/>
                                        <p:tgtEl>
                                          <p:spTgt spid="154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altLang="en-US" smtClean="0"/>
              <a:t>Sources for LIGO</a:t>
            </a:r>
          </a:p>
        </p:txBody>
      </p:sp>
      <p:pic>
        <p:nvPicPr>
          <p:cNvPr id="166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33600"/>
            <a:ext cx="2100263" cy="158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1336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2133600"/>
            <a:ext cx="1971675" cy="157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9" name="Text Box 7"/>
          <p:cNvSpPr txBox="1">
            <a:spLocks noChangeArrowheads="1"/>
          </p:cNvSpPr>
          <p:nvPr/>
        </p:nvSpPr>
        <p:spPr bwMode="auto">
          <a:xfrm>
            <a:off x="533400" y="3886200"/>
            <a:ext cx="268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Compact binary inspirals</a:t>
            </a:r>
          </a:p>
        </p:txBody>
      </p:sp>
      <p:sp>
        <p:nvSpPr>
          <p:cNvPr id="166920" name="Text Box 8"/>
          <p:cNvSpPr txBox="1">
            <a:spLocks noChangeArrowheads="1"/>
          </p:cNvSpPr>
          <p:nvPr/>
        </p:nvSpPr>
        <p:spPr bwMode="auto">
          <a:xfrm>
            <a:off x="4038600" y="3886200"/>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pulsars</a:t>
            </a:r>
          </a:p>
        </p:txBody>
      </p:sp>
      <p:sp>
        <p:nvSpPr>
          <p:cNvPr id="166921" name="Text Box 9"/>
          <p:cNvSpPr txBox="1">
            <a:spLocks noChangeArrowheads="1"/>
          </p:cNvSpPr>
          <p:nvPr/>
        </p:nvSpPr>
        <p:spPr bwMode="auto">
          <a:xfrm>
            <a:off x="5791200" y="38862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Supernovae, GRBs</a:t>
            </a:r>
          </a:p>
        </p:txBody>
      </p:sp>
      <p:pic>
        <p:nvPicPr>
          <p:cNvPr id="1669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700588"/>
            <a:ext cx="3352800"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23" name="Text Box 11"/>
          <p:cNvSpPr txBox="1">
            <a:spLocks noChangeArrowheads="1"/>
          </p:cNvSpPr>
          <p:nvPr/>
        </p:nvSpPr>
        <p:spPr bwMode="auto">
          <a:xfrm>
            <a:off x="1371600" y="426720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9900"/>
                </a:solidFill>
              </a:rPr>
              <a:t>chirps</a:t>
            </a:r>
          </a:p>
        </p:txBody>
      </p:sp>
      <p:sp>
        <p:nvSpPr>
          <p:cNvPr id="166924" name="Text Box 12"/>
          <p:cNvSpPr txBox="1">
            <a:spLocks noChangeArrowheads="1"/>
          </p:cNvSpPr>
          <p:nvPr/>
        </p:nvSpPr>
        <p:spPr bwMode="auto">
          <a:xfrm>
            <a:off x="3810000" y="4267200"/>
            <a:ext cx="128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accent2"/>
                </a:solidFill>
              </a:rPr>
              <a:t>continuous</a:t>
            </a:r>
          </a:p>
        </p:txBody>
      </p:sp>
      <p:sp>
        <p:nvSpPr>
          <p:cNvPr id="166925" name="Text Box 13"/>
          <p:cNvSpPr txBox="1">
            <a:spLocks noChangeArrowheads="1"/>
          </p:cNvSpPr>
          <p:nvPr/>
        </p:nvSpPr>
        <p:spPr bwMode="auto">
          <a:xfrm>
            <a:off x="6400800" y="426720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CC3300"/>
                </a:solidFill>
              </a:rPr>
              <a:t>bursts</a:t>
            </a:r>
          </a:p>
        </p:txBody>
      </p:sp>
      <p:pic>
        <p:nvPicPr>
          <p:cNvPr id="16692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3350" y="3810000"/>
            <a:ext cx="26622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782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6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ltLang="en-US" sz="3200" smtClean="0">
                <a:sym typeface="Wingdings" panose="05000000000000000000" pitchFamily="2" charset="2"/>
              </a:rPr>
              <a:t>Frequency at last stable orbit</a:t>
            </a:r>
            <a:r>
              <a:rPr lang="en-US" altLang="en-US" sz="3200" smtClean="0"/>
              <a:t/>
            </a:r>
            <a:br>
              <a:rPr lang="en-US" altLang="en-US" sz="3200" smtClean="0"/>
            </a:br>
            <a:r>
              <a:rPr lang="en-US" altLang="en-US" sz="3200" smtClean="0">
                <a:sym typeface="Wingdings" panose="05000000000000000000" pitchFamily="2" charset="2"/>
              </a:rPr>
              <a:t> </a:t>
            </a:r>
            <a:r>
              <a:rPr lang="en-US" altLang="en-US" sz="3200" smtClean="0"/>
              <a:t>detectable mass range</a:t>
            </a:r>
          </a:p>
        </p:txBody>
      </p:sp>
      <p:sp>
        <p:nvSpPr>
          <p:cNvPr id="32" name="Rechteck 31"/>
          <p:cNvSpPr>
            <a:spLocks noChangeArrowheads="1"/>
          </p:cNvSpPr>
          <p:nvPr/>
        </p:nvSpPr>
        <p:spPr bwMode="auto">
          <a:xfrm>
            <a:off x="0" y="1371600"/>
            <a:ext cx="9144000" cy="5486400"/>
          </a:xfrm>
          <a:prstGeom prst="rect">
            <a:avLst/>
          </a:prstGeom>
          <a:solidFill>
            <a:schemeClr val="bg1"/>
          </a:solidFill>
          <a:ln>
            <a:noFill/>
          </a:ln>
          <a:extLst>
            <a:ext uri="{91240B29-F687-4F45-9708-019B960494DF}">
              <a14:hiddenLine xmlns:a14="http://schemas.microsoft.com/office/drawing/2010/main" w="19050" algn="ctr">
                <a:solidFill>
                  <a:srgbClr val="5C9929"/>
                </a:solidFill>
                <a:miter lim="800000"/>
                <a:headEnd/>
                <a:tailEnd/>
              </a14:hiddenLine>
            </a:ext>
          </a:extLst>
        </p:spPr>
        <p:txBody>
          <a:bodyPr anchor="ctr"/>
          <a:lstStyle/>
          <a:p>
            <a:pPr algn="ctr" fontAlgn="auto">
              <a:spcBef>
                <a:spcPts val="0"/>
              </a:spcBef>
              <a:spcAft>
                <a:spcPts val="0"/>
              </a:spcAft>
              <a:defRPr/>
            </a:pPr>
            <a:endParaRPr lang="de-DE">
              <a:solidFill>
                <a:schemeClr val="lt1"/>
              </a:solidFill>
              <a:latin typeface="+mn-lt"/>
            </a:endParaRPr>
          </a:p>
        </p:txBody>
      </p:sp>
      <p:sp>
        <p:nvSpPr>
          <p:cNvPr id="167943" name="Fußzeilenplatzhalter 4"/>
          <p:cNvSpPr txBox="1">
            <a:spLocks noGrp="1"/>
          </p:cNvSpPr>
          <p:nvPr/>
        </p:nvSpPr>
        <p:spPr bwMode="auto">
          <a:xfrm>
            <a:off x="0" y="6308725"/>
            <a:ext cx="29876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100">
                <a:solidFill>
                  <a:schemeClr val="tx2"/>
                </a:solidFill>
                <a:latin typeface="Corbel" panose="020B0503020204020204" pitchFamily="34" charset="0"/>
              </a:rPr>
              <a:t> </a:t>
            </a:r>
            <a:endParaRPr lang="en-GB" altLang="en-US" sz="1100" b="1">
              <a:solidFill>
                <a:schemeClr val="tx2"/>
              </a:solidFill>
              <a:latin typeface="Corbel" panose="020B0503020204020204" pitchFamily="34" charset="0"/>
            </a:endParaRPr>
          </a:p>
        </p:txBody>
      </p:sp>
      <p:sp>
        <p:nvSpPr>
          <p:cNvPr id="167944" name="Text Box 8"/>
          <p:cNvSpPr txBox="1">
            <a:spLocks noChangeArrowheads="1"/>
          </p:cNvSpPr>
          <p:nvPr/>
        </p:nvSpPr>
        <p:spPr bwMode="auto">
          <a:xfrm>
            <a:off x="4140200" y="6165850"/>
            <a:ext cx="1079500" cy="6223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endParaRPr lang="en-GB" altLang="en-US" sz="2200">
              <a:solidFill>
                <a:srgbClr val="6600FF"/>
              </a:solidFill>
              <a:latin typeface="Times New Roman" panose="02020603050405020304" pitchFamily="18" charset="0"/>
            </a:endParaRPr>
          </a:p>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100</a:t>
            </a:r>
          </a:p>
        </p:txBody>
      </p:sp>
      <p:sp>
        <p:nvSpPr>
          <p:cNvPr id="167945" name="AutoShape 37"/>
          <p:cNvSpPr>
            <a:spLocks noChangeArrowheads="1"/>
          </p:cNvSpPr>
          <p:nvPr/>
        </p:nvSpPr>
        <p:spPr bwMode="auto">
          <a:xfrm>
            <a:off x="1619250" y="1341438"/>
            <a:ext cx="5257800" cy="4995862"/>
          </a:xfrm>
          <a:prstGeom prst="rtTriangle">
            <a:avLst/>
          </a:prstGeom>
          <a:gradFill rotWithShape="1">
            <a:gsLst>
              <a:gs pos="0">
                <a:srgbClr val="02040A"/>
              </a:gs>
              <a:gs pos="100000">
                <a:srgbClr val="3366F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folHlink"/>
              </a:buClr>
              <a:buSzPct val="60000"/>
              <a:buFont typeface="Wingdings" panose="05000000000000000000" pitchFamily="2" charset="2"/>
              <a:buNone/>
            </a:pPr>
            <a:endParaRPr lang="en-US" altLang="en-US" sz="2600">
              <a:latin typeface="Trebuchet MS" panose="020B0603020202020204" pitchFamily="34" charset="0"/>
            </a:endParaRPr>
          </a:p>
        </p:txBody>
      </p:sp>
      <p:sp>
        <p:nvSpPr>
          <p:cNvPr id="167946" name="Line 3"/>
          <p:cNvSpPr>
            <a:spLocks noChangeShapeType="1"/>
          </p:cNvSpPr>
          <p:nvPr/>
        </p:nvSpPr>
        <p:spPr bwMode="auto">
          <a:xfrm flipV="1">
            <a:off x="1320800" y="1304925"/>
            <a:ext cx="1588" cy="5121275"/>
          </a:xfrm>
          <a:prstGeom prst="line">
            <a:avLst/>
          </a:prstGeom>
          <a:noFill/>
          <a:ln w="3672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67947" name="Group 4"/>
          <p:cNvGrpSpPr>
            <a:grpSpLocks/>
          </p:cNvGrpSpPr>
          <p:nvPr/>
        </p:nvGrpSpPr>
        <p:grpSpPr bwMode="auto">
          <a:xfrm flipV="1">
            <a:off x="1304925" y="6402388"/>
            <a:ext cx="6180138" cy="42862"/>
            <a:chOff x="595" y="4317"/>
            <a:chExt cx="3657" cy="1"/>
          </a:xfrm>
        </p:grpSpPr>
        <p:sp>
          <p:nvSpPr>
            <p:cNvPr id="167948" name="Line 5"/>
            <p:cNvSpPr>
              <a:spLocks noChangeShapeType="1"/>
            </p:cNvSpPr>
            <p:nvPr/>
          </p:nvSpPr>
          <p:spPr bwMode="auto">
            <a:xfrm>
              <a:off x="595" y="4317"/>
              <a:ext cx="3658" cy="1"/>
            </a:xfrm>
            <a:prstGeom prst="line">
              <a:avLst/>
            </a:prstGeom>
            <a:noFill/>
            <a:ln w="3672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67949" name="Text Box 6"/>
          <p:cNvSpPr txBox="1">
            <a:spLocks noChangeArrowheads="1"/>
          </p:cNvSpPr>
          <p:nvPr/>
        </p:nvSpPr>
        <p:spPr bwMode="auto">
          <a:xfrm>
            <a:off x="989013" y="5016500"/>
            <a:ext cx="1397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1</a:t>
            </a:r>
          </a:p>
        </p:txBody>
      </p:sp>
      <p:sp>
        <p:nvSpPr>
          <p:cNvPr id="167950" name="Text Box 7"/>
          <p:cNvSpPr txBox="1">
            <a:spLocks noChangeArrowheads="1"/>
          </p:cNvSpPr>
          <p:nvPr/>
        </p:nvSpPr>
        <p:spPr bwMode="auto">
          <a:xfrm>
            <a:off x="862013" y="4237038"/>
            <a:ext cx="279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10</a:t>
            </a:r>
          </a:p>
        </p:txBody>
      </p:sp>
      <p:sp>
        <p:nvSpPr>
          <p:cNvPr id="167951" name="Text Box 9"/>
          <p:cNvSpPr txBox="1">
            <a:spLocks noChangeArrowheads="1"/>
          </p:cNvSpPr>
          <p:nvPr/>
        </p:nvSpPr>
        <p:spPr bwMode="auto">
          <a:xfrm>
            <a:off x="760413" y="5929313"/>
            <a:ext cx="3492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0.1</a:t>
            </a:r>
          </a:p>
        </p:txBody>
      </p:sp>
      <p:sp>
        <p:nvSpPr>
          <p:cNvPr id="167952" name="Text Box 10"/>
          <p:cNvSpPr txBox="1">
            <a:spLocks noChangeArrowheads="1"/>
          </p:cNvSpPr>
          <p:nvPr/>
        </p:nvSpPr>
        <p:spPr bwMode="auto">
          <a:xfrm rot="-5400000">
            <a:off x="-86519" y="3148807"/>
            <a:ext cx="107473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sym typeface="Wingdings 2" panose="05020102010507070707" pitchFamily="18" charset="2"/>
              </a:rPr>
              <a:t>Mass M</a:t>
            </a:r>
          </a:p>
        </p:txBody>
      </p:sp>
      <p:sp>
        <p:nvSpPr>
          <p:cNvPr id="167953" name="Text Box 11"/>
          <p:cNvSpPr txBox="1">
            <a:spLocks noChangeArrowheads="1"/>
          </p:cNvSpPr>
          <p:nvPr/>
        </p:nvSpPr>
        <p:spPr bwMode="auto">
          <a:xfrm>
            <a:off x="1373188" y="6451600"/>
            <a:ext cx="3492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0.1</a:t>
            </a:r>
          </a:p>
        </p:txBody>
      </p:sp>
      <p:sp>
        <p:nvSpPr>
          <p:cNvPr id="167954" name="Text Box 12"/>
          <p:cNvSpPr txBox="1">
            <a:spLocks noChangeArrowheads="1"/>
          </p:cNvSpPr>
          <p:nvPr/>
        </p:nvSpPr>
        <p:spPr bwMode="auto">
          <a:xfrm>
            <a:off x="2374900" y="6464300"/>
            <a:ext cx="1397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1</a:t>
            </a:r>
          </a:p>
        </p:txBody>
      </p:sp>
      <p:sp>
        <p:nvSpPr>
          <p:cNvPr id="167955" name="Text Box 13"/>
          <p:cNvSpPr txBox="1">
            <a:spLocks noChangeArrowheads="1"/>
          </p:cNvSpPr>
          <p:nvPr/>
        </p:nvSpPr>
        <p:spPr bwMode="auto">
          <a:xfrm>
            <a:off x="3281363" y="6464300"/>
            <a:ext cx="279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10</a:t>
            </a:r>
          </a:p>
        </p:txBody>
      </p:sp>
      <p:sp>
        <p:nvSpPr>
          <p:cNvPr id="167956" name="Text Box 14"/>
          <p:cNvSpPr txBox="1">
            <a:spLocks noChangeArrowheads="1"/>
          </p:cNvSpPr>
          <p:nvPr/>
        </p:nvSpPr>
        <p:spPr bwMode="auto">
          <a:xfrm>
            <a:off x="785813" y="3371850"/>
            <a:ext cx="4191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100</a:t>
            </a:r>
          </a:p>
        </p:txBody>
      </p:sp>
      <p:sp>
        <p:nvSpPr>
          <p:cNvPr id="167957" name="Text Box 16"/>
          <p:cNvSpPr txBox="1">
            <a:spLocks noChangeArrowheads="1"/>
          </p:cNvSpPr>
          <p:nvPr/>
        </p:nvSpPr>
        <p:spPr bwMode="auto">
          <a:xfrm>
            <a:off x="671513" y="2343150"/>
            <a:ext cx="558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1000</a:t>
            </a:r>
          </a:p>
        </p:txBody>
      </p:sp>
      <p:sp>
        <p:nvSpPr>
          <p:cNvPr id="167958" name="Text Box 17"/>
          <p:cNvSpPr txBox="1">
            <a:spLocks noChangeArrowheads="1"/>
          </p:cNvSpPr>
          <p:nvPr/>
        </p:nvSpPr>
        <p:spPr bwMode="auto">
          <a:xfrm>
            <a:off x="5181600" y="6451600"/>
            <a:ext cx="558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1000</a:t>
            </a:r>
          </a:p>
        </p:txBody>
      </p:sp>
      <p:sp>
        <p:nvSpPr>
          <p:cNvPr id="167959" name="Text Box 19"/>
          <p:cNvSpPr txBox="1">
            <a:spLocks noChangeArrowheads="1"/>
          </p:cNvSpPr>
          <p:nvPr/>
        </p:nvSpPr>
        <p:spPr bwMode="auto">
          <a:xfrm rot="2596223">
            <a:off x="2012950" y="2219325"/>
            <a:ext cx="8302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folHlink"/>
              </a:buClr>
              <a:buSzPct val="60000"/>
              <a:buFont typeface="Wingdings" panose="05000000000000000000" pitchFamily="2" charset="2"/>
              <a:buNone/>
            </a:pPr>
            <a:r>
              <a:rPr lang="en-GB" altLang="en-US" sz="2600">
                <a:latin typeface="Trebuchet MS" panose="020B0603020202020204" pitchFamily="34" charset="0"/>
              </a:rPr>
              <a:t>1 Hz</a:t>
            </a:r>
            <a:endParaRPr lang="en-US" altLang="en-US" sz="2600">
              <a:latin typeface="Trebuchet MS" panose="020B0603020202020204" pitchFamily="34" charset="0"/>
            </a:endParaRPr>
          </a:p>
        </p:txBody>
      </p:sp>
      <p:sp>
        <p:nvSpPr>
          <p:cNvPr id="167960" name="Text Box 20"/>
          <p:cNvSpPr txBox="1">
            <a:spLocks noChangeArrowheads="1"/>
          </p:cNvSpPr>
          <p:nvPr/>
        </p:nvSpPr>
        <p:spPr bwMode="auto">
          <a:xfrm>
            <a:off x="493713" y="1466850"/>
            <a:ext cx="6985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10000</a:t>
            </a:r>
          </a:p>
        </p:txBody>
      </p:sp>
      <p:sp>
        <p:nvSpPr>
          <p:cNvPr id="167961" name="Text Box 21"/>
          <p:cNvSpPr txBox="1">
            <a:spLocks noChangeArrowheads="1"/>
          </p:cNvSpPr>
          <p:nvPr/>
        </p:nvSpPr>
        <p:spPr bwMode="auto">
          <a:xfrm>
            <a:off x="6311900" y="6464300"/>
            <a:ext cx="6985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rPr>
              <a:t>10000</a:t>
            </a:r>
          </a:p>
        </p:txBody>
      </p:sp>
      <p:sp>
        <p:nvSpPr>
          <p:cNvPr id="167962" name="Text Box 28"/>
          <p:cNvSpPr txBox="1">
            <a:spLocks noChangeArrowheads="1"/>
          </p:cNvSpPr>
          <p:nvPr/>
        </p:nvSpPr>
        <p:spPr bwMode="auto">
          <a:xfrm rot="2596223">
            <a:off x="1525588" y="2627313"/>
            <a:ext cx="10033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folHlink"/>
              </a:buClr>
              <a:buSzPct val="60000"/>
              <a:buFont typeface="Wingdings" panose="05000000000000000000" pitchFamily="2" charset="2"/>
              <a:buNone/>
            </a:pPr>
            <a:r>
              <a:rPr lang="en-GB" altLang="en-US" sz="2600">
                <a:latin typeface="Trebuchet MS" panose="020B0603020202020204" pitchFamily="34" charset="0"/>
              </a:rPr>
              <a:t>10 Hz</a:t>
            </a:r>
            <a:endParaRPr lang="en-US" altLang="en-US" sz="2600">
              <a:latin typeface="Trebuchet MS" panose="020B0603020202020204" pitchFamily="34" charset="0"/>
            </a:endParaRPr>
          </a:p>
        </p:txBody>
      </p:sp>
      <p:sp>
        <p:nvSpPr>
          <p:cNvPr id="1000477" name="Rectangle 29"/>
          <p:cNvSpPr>
            <a:spLocks noChangeArrowheads="1"/>
          </p:cNvSpPr>
          <p:nvPr/>
        </p:nvSpPr>
        <p:spPr bwMode="auto">
          <a:xfrm>
            <a:off x="4427538" y="1341438"/>
            <a:ext cx="42291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spcBef>
                <a:spcPct val="20000"/>
              </a:spcBef>
              <a:buChar char="•"/>
              <a:defRPr sz="2800">
                <a:solidFill>
                  <a:srgbClr val="996600"/>
                </a:solidFill>
                <a:latin typeface="Garamond" panose="02020404030301010803" pitchFamily="18" charset="0"/>
              </a:defRPr>
            </a:lvl1pPr>
            <a:lvl2pPr marL="742950" indent="-285750" eaLnBrk="0" hangingPunct="0">
              <a:spcBef>
                <a:spcPct val="20000"/>
              </a:spcBef>
              <a:buChar char="–"/>
              <a:defRPr sz="2400">
                <a:solidFill>
                  <a:srgbClr val="008000"/>
                </a:solidFill>
                <a:latin typeface="Garamond" panose="02020404030301010803" pitchFamily="18" charset="0"/>
              </a:defRPr>
            </a:lvl2pPr>
            <a:lvl3pPr marL="1143000" indent="-228600" eaLnBrk="0" hangingPunct="0">
              <a:spcBef>
                <a:spcPct val="20000"/>
              </a:spcBef>
              <a:buChar char="•"/>
              <a:defRPr sz="2000">
                <a:solidFill>
                  <a:srgbClr val="CC3300"/>
                </a:solidFill>
                <a:latin typeface="Garamond" panose="02020404030301010803" pitchFamily="18" charset="0"/>
              </a:defRPr>
            </a:lvl3pPr>
            <a:lvl4pPr marL="1600200" indent="-228600" eaLnBrk="0" hangingPunct="0">
              <a:spcBef>
                <a:spcPct val="20000"/>
              </a:spcBef>
              <a:buChar char="–"/>
              <a:defRPr>
                <a:solidFill>
                  <a:schemeClr val="bg2"/>
                </a:solidFill>
                <a:latin typeface="Garamond" panose="02020404030301010803" pitchFamily="18" charset="0"/>
              </a:defRPr>
            </a:lvl4pPr>
            <a:lvl5pPr marL="2057400" indent="-228600" eaLnBrk="0" hangingPunct="0">
              <a:spcBef>
                <a:spcPct val="20000"/>
              </a:spcBef>
              <a:buChar char="»"/>
              <a:defRPr>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a:solidFill>
                  <a:schemeClr val="tx1"/>
                </a:solidFill>
                <a:latin typeface="Garamond" panose="02020404030301010803" pitchFamily="18" charset="0"/>
              </a:defRPr>
            </a:lvl9pPr>
          </a:lstStyle>
          <a:p>
            <a:pPr>
              <a:lnSpc>
                <a:spcPct val="90000"/>
              </a:lnSpc>
            </a:pPr>
            <a:r>
              <a:rPr lang="en-GB" altLang="en-US" sz="2200"/>
              <a:t>Primordial binary black holes</a:t>
            </a:r>
          </a:p>
          <a:p>
            <a:pPr>
              <a:lnSpc>
                <a:spcPct val="90000"/>
              </a:lnSpc>
            </a:pPr>
            <a:r>
              <a:rPr lang="en-GB" altLang="en-US" sz="2200">
                <a:solidFill>
                  <a:schemeClr val="accent1"/>
                </a:solidFill>
              </a:rPr>
              <a:t>Binary neutron stars</a:t>
            </a:r>
          </a:p>
          <a:p>
            <a:pPr>
              <a:lnSpc>
                <a:spcPct val="90000"/>
              </a:lnSpc>
            </a:pPr>
            <a:r>
              <a:rPr lang="en-GB" altLang="en-US" sz="2200">
                <a:solidFill>
                  <a:srgbClr val="E1F54B"/>
                </a:solidFill>
              </a:rPr>
              <a:t>Binary black holes</a:t>
            </a:r>
          </a:p>
          <a:p>
            <a:pPr>
              <a:lnSpc>
                <a:spcPct val="90000"/>
              </a:lnSpc>
            </a:pPr>
            <a:r>
              <a:rPr lang="en-GB" altLang="en-US" sz="2200">
                <a:solidFill>
                  <a:srgbClr val="DDDDDD"/>
                </a:solidFill>
              </a:rPr>
              <a:t>Neutron star-black hole binaries</a:t>
            </a:r>
          </a:p>
          <a:p>
            <a:pPr>
              <a:lnSpc>
                <a:spcPct val="90000"/>
              </a:lnSpc>
            </a:pPr>
            <a:r>
              <a:rPr lang="en-GB" altLang="en-US" sz="2200">
                <a:solidFill>
                  <a:schemeClr val="folHlink"/>
                </a:solidFill>
              </a:rPr>
              <a:t>Extreme mass ratio inspirals</a:t>
            </a:r>
          </a:p>
          <a:p>
            <a:pPr>
              <a:lnSpc>
                <a:spcPct val="90000"/>
              </a:lnSpc>
            </a:pPr>
            <a:r>
              <a:rPr lang="en-GB" altLang="en-US" sz="2200">
                <a:solidFill>
                  <a:srgbClr val="FF3300"/>
                </a:solidFill>
              </a:rPr>
              <a:t>Intermediate black hole binaries</a:t>
            </a:r>
            <a:endParaRPr lang="en-US" altLang="en-US" sz="2200">
              <a:solidFill>
                <a:srgbClr val="FF3300"/>
              </a:solidFill>
            </a:endParaRPr>
          </a:p>
        </p:txBody>
      </p:sp>
      <p:sp>
        <p:nvSpPr>
          <p:cNvPr id="167964" name="Text Box 30"/>
          <p:cNvSpPr txBox="1">
            <a:spLocks noChangeArrowheads="1"/>
          </p:cNvSpPr>
          <p:nvPr/>
        </p:nvSpPr>
        <p:spPr bwMode="auto">
          <a:xfrm>
            <a:off x="7308850" y="6021388"/>
            <a:ext cx="10747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828675" eaLnBrk="0" hangingPunct="0">
              <a:defRPr>
                <a:solidFill>
                  <a:schemeClr val="tx1"/>
                </a:solidFill>
                <a:latin typeface="Arial" panose="020B0604020202020204" pitchFamily="34" charset="0"/>
              </a:defRPr>
            </a:lvl1pPr>
            <a:lvl2pPr marL="742950" indent="-285750" defTabSz="828675" eaLnBrk="0" hangingPunct="0">
              <a:defRPr>
                <a:solidFill>
                  <a:schemeClr val="tx1"/>
                </a:solidFill>
                <a:latin typeface="Arial" panose="020B0604020202020204" pitchFamily="34" charset="0"/>
              </a:defRPr>
            </a:lvl2pPr>
            <a:lvl3pPr marL="1143000" indent="-228600" defTabSz="828675" eaLnBrk="0" hangingPunct="0">
              <a:defRPr>
                <a:solidFill>
                  <a:schemeClr val="tx1"/>
                </a:solidFill>
                <a:latin typeface="Arial" panose="020B0604020202020204" pitchFamily="34" charset="0"/>
              </a:defRPr>
            </a:lvl3pPr>
            <a:lvl4pPr marL="1600200" indent="-228600" defTabSz="828675" eaLnBrk="0" hangingPunct="0">
              <a:defRPr>
                <a:solidFill>
                  <a:schemeClr val="tx1"/>
                </a:solidFill>
                <a:latin typeface="Arial" panose="020B0604020202020204" pitchFamily="34" charset="0"/>
              </a:defRPr>
            </a:lvl4pPr>
            <a:lvl5pPr marL="2057400" indent="-228600" defTabSz="828675" eaLnBrk="0" hangingPunct="0">
              <a:defRPr>
                <a:solidFill>
                  <a:schemeClr val="tx1"/>
                </a:solidFill>
                <a:latin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3000"/>
              </a:lnSpc>
              <a:buClr>
                <a:srgbClr val="000000"/>
              </a:buClr>
              <a:buSzPct val="45000"/>
              <a:buFont typeface="StarSymbol" charset="0"/>
              <a:buNone/>
            </a:pPr>
            <a:r>
              <a:rPr lang="en-GB" altLang="en-US" sz="2200">
                <a:solidFill>
                  <a:srgbClr val="6600FF"/>
                </a:solidFill>
                <a:latin typeface="Times New Roman" panose="02020603050405020304" pitchFamily="18" charset="0"/>
                <a:sym typeface="Wingdings 2" panose="05020102010507070707" pitchFamily="18" charset="2"/>
              </a:rPr>
              <a:t>Mass M</a:t>
            </a:r>
          </a:p>
        </p:txBody>
      </p:sp>
      <p:sp>
        <p:nvSpPr>
          <p:cNvPr id="1000479" name="Oval 31"/>
          <p:cNvSpPr>
            <a:spLocks noChangeArrowheads="1"/>
          </p:cNvSpPr>
          <p:nvPr/>
        </p:nvSpPr>
        <p:spPr bwMode="auto">
          <a:xfrm rot="2151637">
            <a:off x="1692275" y="5257800"/>
            <a:ext cx="1384300" cy="622300"/>
          </a:xfrm>
          <a:prstGeom prst="ellipse">
            <a:avLst/>
          </a:prstGeom>
          <a:gradFill rotWithShape="1">
            <a:gsLst>
              <a:gs pos="0">
                <a:schemeClr val="bg2"/>
              </a:gs>
              <a:gs pos="50000">
                <a:schemeClr val="bg2">
                  <a:gamma/>
                  <a:shade val="46275"/>
                  <a:invGamma/>
                </a:schemeClr>
              </a:gs>
              <a:gs pos="100000">
                <a:schemeClr val="bg2"/>
              </a:gs>
            </a:gsLst>
            <a:lin ang="18900000" scaled="1"/>
          </a:gradFill>
          <a:ln w="9525">
            <a:noFill/>
            <a:miter lim="800000"/>
            <a:headEnd/>
            <a:tailEnd/>
          </a:ln>
          <a:effectLst/>
        </p:spPr>
        <p:txBody>
          <a:bodyPr wrap="none" anchor="ctr"/>
          <a:lstStyle/>
          <a:p>
            <a:pPr marL="342900" indent="-342900" fontAlgn="auto">
              <a:spcBef>
                <a:spcPct val="20000"/>
              </a:spcBef>
              <a:spcAft>
                <a:spcPts val="0"/>
              </a:spcAft>
              <a:buClr>
                <a:schemeClr val="folHlink"/>
              </a:buClr>
              <a:buSzPct val="60000"/>
              <a:buFont typeface="Wingdings" pitchFamily="2" charset="2"/>
              <a:buNone/>
              <a:defRPr/>
            </a:pPr>
            <a:r>
              <a:rPr lang="en-GB" sz="2000">
                <a:solidFill>
                  <a:srgbClr val="FFFFFF"/>
                </a:solidFill>
                <a:latin typeface="Trebuchet MS" pitchFamily="34" charset="0"/>
              </a:rPr>
              <a:t>BNS</a:t>
            </a:r>
            <a:endParaRPr lang="en-US" sz="2000">
              <a:solidFill>
                <a:srgbClr val="FFFFFF"/>
              </a:solidFill>
              <a:latin typeface="Trebuchet MS" pitchFamily="34" charset="0"/>
            </a:endParaRPr>
          </a:p>
        </p:txBody>
      </p:sp>
      <p:sp>
        <p:nvSpPr>
          <p:cNvPr id="1000480" name="Oval 32"/>
          <p:cNvSpPr>
            <a:spLocks noChangeArrowheads="1"/>
          </p:cNvSpPr>
          <p:nvPr/>
        </p:nvSpPr>
        <p:spPr bwMode="auto">
          <a:xfrm rot="2116820">
            <a:off x="1285875" y="5765800"/>
            <a:ext cx="1384300" cy="622300"/>
          </a:xfrm>
          <a:prstGeom prst="ellipse">
            <a:avLst/>
          </a:prstGeom>
          <a:gradFill rotWithShape="1">
            <a:gsLst>
              <a:gs pos="0">
                <a:schemeClr val="bg2"/>
              </a:gs>
              <a:gs pos="50000">
                <a:schemeClr val="bg2">
                  <a:gamma/>
                  <a:shade val="46275"/>
                  <a:invGamma/>
                </a:schemeClr>
              </a:gs>
              <a:gs pos="100000">
                <a:schemeClr val="bg2"/>
              </a:gs>
            </a:gsLst>
            <a:lin ang="18900000" scaled="1"/>
          </a:gradFill>
          <a:ln w="9525">
            <a:noFill/>
            <a:miter lim="800000"/>
            <a:headEnd/>
            <a:tailEnd/>
          </a:ln>
          <a:effectLst/>
        </p:spPr>
        <p:txBody>
          <a:bodyPr wrap="none" anchor="ctr"/>
          <a:lstStyle/>
          <a:p>
            <a:pPr marL="342900" indent="-342900" fontAlgn="auto">
              <a:spcBef>
                <a:spcPct val="20000"/>
              </a:spcBef>
              <a:spcAft>
                <a:spcPts val="0"/>
              </a:spcAft>
              <a:buClr>
                <a:schemeClr val="folHlink"/>
              </a:buClr>
              <a:buSzPct val="60000"/>
              <a:buFont typeface="Wingdings" pitchFamily="2" charset="2"/>
              <a:buNone/>
              <a:defRPr/>
            </a:pPr>
            <a:r>
              <a:rPr lang="en-GB" sz="2000">
                <a:solidFill>
                  <a:srgbClr val="FFFFFF"/>
                </a:solidFill>
                <a:latin typeface="Trebuchet MS" pitchFamily="34" charset="0"/>
              </a:rPr>
              <a:t>PBBH</a:t>
            </a:r>
            <a:endParaRPr lang="en-US" sz="2000">
              <a:solidFill>
                <a:srgbClr val="FFFFFF"/>
              </a:solidFill>
              <a:latin typeface="Trebuchet MS" pitchFamily="34" charset="0"/>
            </a:endParaRPr>
          </a:p>
        </p:txBody>
      </p:sp>
      <p:sp>
        <p:nvSpPr>
          <p:cNvPr id="1000481" name="Oval 33"/>
          <p:cNvSpPr>
            <a:spLocks noChangeArrowheads="1"/>
          </p:cNvSpPr>
          <p:nvPr/>
        </p:nvSpPr>
        <p:spPr bwMode="auto">
          <a:xfrm rot="2188170">
            <a:off x="2111375" y="4711700"/>
            <a:ext cx="1384300" cy="622300"/>
          </a:xfrm>
          <a:prstGeom prst="ellipse">
            <a:avLst/>
          </a:prstGeom>
          <a:gradFill rotWithShape="1">
            <a:gsLst>
              <a:gs pos="0">
                <a:schemeClr val="bg2"/>
              </a:gs>
              <a:gs pos="50000">
                <a:schemeClr val="bg2">
                  <a:gamma/>
                  <a:shade val="46275"/>
                  <a:invGamma/>
                </a:schemeClr>
              </a:gs>
              <a:gs pos="100000">
                <a:schemeClr val="bg2"/>
              </a:gs>
            </a:gsLst>
            <a:lin ang="18900000" scaled="1"/>
          </a:gradFill>
          <a:ln w="9525">
            <a:noFill/>
            <a:miter lim="800000"/>
            <a:headEnd/>
            <a:tailEnd/>
          </a:ln>
          <a:effectLst/>
        </p:spPr>
        <p:txBody>
          <a:bodyPr wrap="none" anchor="ctr"/>
          <a:lstStyle/>
          <a:p>
            <a:pPr marL="342900" indent="-342900" fontAlgn="auto">
              <a:spcBef>
                <a:spcPct val="20000"/>
              </a:spcBef>
              <a:spcAft>
                <a:spcPts val="0"/>
              </a:spcAft>
              <a:buClr>
                <a:schemeClr val="folHlink"/>
              </a:buClr>
              <a:buSzPct val="60000"/>
              <a:buFont typeface="Wingdings" pitchFamily="2" charset="2"/>
              <a:buNone/>
              <a:defRPr/>
            </a:pPr>
            <a:r>
              <a:rPr lang="en-GB" sz="2000">
                <a:solidFill>
                  <a:srgbClr val="FFFFFF"/>
                </a:solidFill>
                <a:latin typeface="Trebuchet MS" pitchFamily="34" charset="0"/>
              </a:rPr>
              <a:t>BBH</a:t>
            </a:r>
            <a:endParaRPr lang="en-US" sz="2000">
              <a:solidFill>
                <a:srgbClr val="FFFFFF"/>
              </a:solidFill>
              <a:latin typeface="Trebuchet MS" pitchFamily="34" charset="0"/>
            </a:endParaRPr>
          </a:p>
        </p:txBody>
      </p:sp>
      <p:sp>
        <p:nvSpPr>
          <p:cNvPr id="1000482" name="Oval 34"/>
          <p:cNvSpPr>
            <a:spLocks noChangeArrowheads="1"/>
          </p:cNvSpPr>
          <p:nvPr/>
        </p:nvSpPr>
        <p:spPr bwMode="auto">
          <a:xfrm rot="2163737">
            <a:off x="2400300" y="3386138"/>
            <a:ext cx="2206625" cy="1304925"/>
          </a:xfrm>
          <a:prstGeom prst="ellipse">
            <a:avLst/>
          </a:prstGeom>
          <a:gradFill rotWithShape="1">
            <a:gsLst>
              <a:gs pos="0">
                <a:schemeClr val="bg2"/>
              </a:gs>
              <a:gs pos="50000">
                <a:schemeClr val="bg2">
                  <a:gamma/>
                  <a:shade val="46275"/>
                  <a:invGamma/>
                </a:schemeClr>
              </a:gs>
              <a:gs pos="100000">
                <a:schemeClr val="bg2"/>
              </a:gs>
            </a:gsLst>
            <a:lin ang="18900000" scaled="1"/>
          </a:gradFill>
          <a:ln w="9525">
            <a:noFill/>
            <a:miter lim="800000"/>
            <a:headEnd/>
            <a:tailEnd/>
          </a:ln>
          <a:effectLst/>
        </p:spPr>
        <p:txBody>
          <a:bodyPr wrap="none" anchor="ctr"/>
          <a:lstStyle/>
          <a:p>
            <a:pPr marL="342900" indent="-342900" fontAlgn="auto">
              <a:spcBef>
                <a:spcPct val="20000"/>
              </a:spcBef>
              <a:spcAft>
                <a:spcPts val="0"/>
              </a:spcAft>
              <a:buClr>
                <a:schemeClr val="folHlink"/>
              </a:buClr>
              <a:buSzPct val="60000"/>
              <a:buFont typeface="Wingdings" pitchFamily="2" charset="2"/>
              <a:buNone/>
              <a:defRPr/>
            </a:pPr>
            <a:r>
              <a:rPr lang="en-GB" sz="2000">
                <a:solidFill>
                  <a:srgbClr val="FFFFFF"/>
                </a:solidFill>
                <a:latin typeface="Trebuchet MS" pitchFamily="34" charset="0"/>
              </a:rPr>
              <a:t>IBBH</a:t>
            </a:r>
            <a:endParaRPr lang="en-US" sz="2000">
              <a:solidFill>
                <a:srgbClr val="FFFFFF"/>
              </a:solidFill>
              <a:latin typeface="Trebuchet MS" pitchFamily="34" charset="0"/>
            </a:endParaRPr>
          </a:p>
        </p:txBody>
      </p:sp>
      <p:sp>
        <p:nvSpPr>
          <p:cNvPr id="1000483" name="Oval 35"/>
          <p:cNvSpPr>
            <a:spLocks noChangeArrowheads="1"/>
          </p:cNvSpPr>
          <p:nvPr/>
        </p:nvSpPr>
        <p:spPr bwMode="auto">
          <a:xfrm>
            <a:off x="3886200" y="4757738"/>
            <a:ext cx="2206625" cy="796925"/>
          </a:xfrm>
          <a:prstGeom prst="ellipse">
            <a:avLst/>
          </a:prstGeom>
          <a:gradFill rotWithShape="1">
            <a:gsLst>
              <a:gs pos="0">
                <a:schemeClr val="bg2"/>
              </a:gs>
              <a:gs pos="50000">
                <a:schemeClr val="bg2">
                  <a:gamma/>
                  <a:shade val="46275"/>
                  <a:invGamma/>
                </a:schemeClr>
              </a:gs>
              <a:gs pos="100000">
                <a:schemeClr val="bg2"/>
              </a:gs>
            </a:gsLst>
            <a:lin ang="18900000" scaled="1"/>
          </a:gradFill>
          <a:ln w="9525">
            <a:noFill/>
            <a:miter lim="800000"/>
            <a:headEnd/>
            <a:tailEnd/>
          </a:ln>
          <a:effectLst/>
        </p:spPr>
        <p:txBody>
          <a:bodyPr wrap="none" anchor="ctr"/>
          <a:lstStyle/>
          <a:p>
            <a:pPr marL="342900" indent="-342900" fontAlgn="auto">
              <a:spcBef>
                <a:spcPct val="20000"/>
              </a:spcBef>
              <a:spcAft>
                <a:spcPts val="0"/>
              </a:spcAft>
              <a:buClr>
                <a:schemeClr val="folHlink"/>
              </a:buClr>
              <a:buSzPct val="60000"/>
              <a:buFont typeface="Wingdings" pitchFamily="2" charset="2"/>
              <a:buNone/>
              <a:defRPr/>
            </a:pPr>
            <a:r>
              <a:rPr lang="en-GB" sz="2000">
                <a:solidFill>
                  <a:srgbClr val="FFFFFF"/>
                </a:solidFill>
                <a:latin typeface="Trebuchet MS" pitchFamily="34" charset="0"/>
              </a:rPr>
              <a:t>EMRIs</a:t>
            </a:r>
            <a:endParaRPr lang="en-US" sz="2000">
              <a:solidFill>
                <a:srgbClr val="FFFFFF"/>
              </a:solidFill>
              <a:latin typeface="Trebuchet MS" pitchFamily="34" charset="0"/>
            </a:endParaRPr>
          </a:p>
        </p:txBody>
      </p:sp>
      <p:sp>
        <p:nvSpPr>
          <p:cNvPr id="1000484" name="Oval 36"/>
          <p:cNvSpPr>
            <a:spLocks noChangeArrowheads="1"/>
          </p:cNvSpPr>
          <p:nvPr/>
        </p:nvSpPr>
        <p:spPr bwMode="auto">
          <a:xfrm>
            <a:off x="3136900" y="5532438"/>
            <a:ext cx="2206625" cy="796925"/>
          </a:xfrm>
          <a:prstGeom prst="ellipse">
            <a:avLst/>
          </a:prstGeom>
          <a:gradFill rotWithShape="1">
            <a:gsLst>
              <a:gs pos="0">
                <a:schemeClr val="bg2"/>
              </a:gs>
              <a:gs pos="50000">
                <a:schemeClr val="bg2">
                  <a:gamma/>
                  <a:shade val="46275"/>
                  <a:invGamma/>
                </a:schemeClr>
              </a:gs>
              <a:gs pos="100000">
                <a:schemeClr val="bg2"/>
              </a:gs>
            </a:gsLst>
            <a:lin ang="18900000" scaled="1"/>
          </a:gradFill>
          <a:ln w="9525">
            <a:noFill/>
            <a:miter lim="800000"/>
            <a:headEnd/>
            <a:tailEnd/>
          </a:ln>
          <a:effectLst/>
        </p:spPr>
        <p:txBody>
          <a:bodyPr wrap="none" anchor="ctr"/>
          <a:lstStyle/>
          <a:p>
            <a:pPr marL="342900" indent="-342900" fontAlgn="auto">
              <a:spcBef>
                <a:spcPct val="20000"/>
              </a:spcBef>
              <a:spcAft>
                <a:spcPts val="0"/>
              </a:spcAft>
              <a:buClr>
                <a:schemeClr val="folHlink"/>
              </a:buClr>
              <a:buSzPct val="60000"/>
              <a:buFont typeface="Wingdings" pitchFamily="2" charset="2"/>
              <a:buNone/>
              <a:defRPr/>
            </a:pPr>
            <a:r>
              <a:rPr lang="en-GB" sz="2000">
                <a:solidFill>
                  <a:srgbClr val="FFFFFF"/>
                </a:solidFill>
                <a:latin typeface="Trebuchet MS" pitchFamily="34" charset="0"/>
              </a:rPr>
              <a:t>NS-BH</a:t>
            </a:r>
            <a:endParaRPr lang="en-US" sz="2000">
              <a:solidFill>
                <a:srgbClr val="FFFFFF"/>
              </a:solidFill>
              <a:latin typeface="Trebuchet MS" pitchFamily="34" charset="0"/>
            </a:endParaRPr>
          </a:p>
        </p:txBody>
      </p:sp>
      <p:sp>
        <p:nvSpPr>
          <p:cNvPr id="33" name="Textfeld 32"/>
          <p:cNvSpPr txBox="1"/>
          <p:nvPr/>
        </p:nvSpPr>
        <p:spPr>
          <a:xfrm>
            <a:off x="7151688" y="6550025"/>
            <a:ext cx="1992312" cy="307975"/>
          </a:xfrm>
          <a:prstGeom prst="rect">
            <a:avLst/>
          </a:prstGeom>
          <a:noFill/>
        </p:spPr>
        <p:txBody>
          <a:bodyPr wrap="none">
            <a:spAutoFit/>
          </a:bodyPr>
          <a:lstStyle/>
          <a:p>
            <a:pPr fontAlgn="auto">
              <a:spcBef>
                <a:spcPts val="0"/>
              </a:spcBef>
              <a:spcAft>
                <a:spcPts val="0"/>
              </a:spcAft>
              <a:defRPr/>
            </a:pPr>
            <a:r>
              <a:rPr lang="de-DE" sz="1400" dirty="0" err="1">
                <a:solidFill>
                  <a:schemeClr val="accent3">
                    <a:lumMod val="60000"/>
                    <a:lumOff val="40000"/>
                  </a:schemeClr>
                </a:solidFill>
                <a:latin typeface="+mn-lt"/>
              </a:rPr>
              <a:t>Courtesy</a:t>
            </a:r>
            <a:r>
              <a:rPr lang="de-DE" sz="1400" dirty="0">
                <a:solidFill>
                  <a:schemeClr val="accent3">
                    <a:lumMod val="60000"/>
                    <a:lumOff val="40000"/>
                  </a:schemeClr>
                </a:solidFill>
                <a:latin typeface="+mn-lt"/>
              </a:rPr>
              <a:t> </a:t>
            </a:r>
            <a:r>
              <a:rPr lang="de-DE" sz="1400" dirty="0" err="1">
                <a:solidFill>
                  <a:schemeClr val="accent3">
                    <a:lumMod val="60000"/>
                    <a:lumOff val="40000"/>
                  </a:schemeClr>
                </a:solidFill>
                <a:latin typeface="+mn-lt"/>
              </a:rPr>
              <a:t>Sathyaprakash</a:t>
            </a:r>
            <a:endParaRPr lang="de-DE" sz="1400" dirty="0">
              <a:solidFill>
                <a:schemeClr val="accent3">
                  <a:lumMod val="60000"/>
                  <a:lumOff val="40000"/>
                </a:schemeClr>
              </a:solidFill>
              <a:latin typeface="+mn-lt"/>
            </a:endParaRPr>
          </a:p>
        </p:txBody>
      </p:sp>
    </p:spTree>
    <p:extLst>
      <p:ext uri="{BB962C8B-B14F-4D97-AF65-F5344CB8AC3E}">
        <p14:creationId xmlns:p14="http://schemas.microsoft.com/office/powerpoint/2010/main" val="33650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609600"/>
            <a:ext cx="8229600" cy="1143000"/>
          </a:xfrm>
        </p:spPr>
        <p:txBody>
          <a:bodyPr>
            <a:normAutofit fontScale="90000"/>
          </a:bodyPr>
          <a:lstStyle/>
          <a:p>
            <a:r>
              <a:rPr lang="en-US" altLang="en-US" sz="4000" smtClean="0"/>
              <a:t> Inspirals + Ringdowns </a:t>
            </a:r>
            <a:br>
              <a:rPr lang="en-US" altLang="en-US" sz="4000" smtClean="0"/>
            </a:br>
            <a:r>
              <a:rPr lang="en-US" altLang="en-US" sz="4000" smtClean="0"/>
              <a:t>present LIGO</a:t>
            </a:r>
          </a:p>
        </p:txBody>
      </p:sp>
      <p:pic>
        <p:nvPicPr>
          <p:cNvPr id="2160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3103563"/>
            <a:ext cx="5000625"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6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886200"/>
            <a:ext cx="3124200" cy="21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6950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p:txBody>
          <a:bodyPr anchor="t">
            <a:noAutofit/>
          </a:bodyPr>
          <a:lstStyle/>
          <a:p>
            <a:endParaRPr lang="en-US" altLang="en-US" smtClean="0"/>
          </a:p>
        </p:txBody>
      </p:sp>
      <p:sp>
        <p:nvSpPr>
          <p:cNvPr id="177155" name="Inhaltsplatzhalter 2"/>
          <p:cNvSpPr>
            <a:spLocks noGrp="1"/>
          </p:cNvSpPr>
          <p:nvPr>
            <p:ph idx="4294967295"/>
          </p:nvPr>
        </p:nvSpPr>
        <p:spPr/>
        <p:txBody>
          <a:bodyPr/>
          <a:lstStyle/>
          <a:p>
            <a:pPr marL="411163" indent="-342900"/>
            <a:endParaRPr lang="en-US" altLang="en-US" smtClean="0"/>
          </a:p>
        </p:txBody>
      </p:sp>
      <p:pic>
        <p:nvPicPr>
          <p:cNvPr id="177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9144000" cy="712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4001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ltLang="en-US" smtClean="0"/>
              <a:t>Questions</a:t>
            </a:r>
          </a:p>
        </p:txBody>
      </p:sp>
      <p:sp>
        <p:nvSpPr>
          <p:cNvPr id="156675" name="Rectangle 3"/>
          <p:cNvSpPr>
            <a:spLocks noGrp="1" noChangeArrowheads="1"/>
          </p:cNvSpPr>
          <p:nvPr>
            <p:ph type="body" idx="1"/>
          </p:nvPr>
        </p:nvSpPr>
        <p:spPr>
          <a:xfrm>
            <a:off x="457200" y="1600200"/>
            <a:ext cx="8077200" cy="5257800"/>
          </a:xfrm>
        </p:spPr>
        <p:txBody>
          <a:bodyPr/>
          <a:lstStyle/>
          <a:p>
            <a:r>
              <a:rPr lang="en-US" altLang="en-US" smtClean="0"/>
              <a:t>What is the mass distribution of compact objects, and how has this distribution evolved in time?</a:t>
            </a:r>
          </a:p>
          <a:p>
            <a:endParaRPr lang="en-US" altLang="en-US" smtClean="0"/>
          </a:p>
          <a:p>
            <a:r>
              <a:rPr lang="en-US" altLang="en-US" smtClean="0"/>
              <a:t>What is the mass range for neutron stars?</a:t>
            </a:r>
          </a:p>
          <a:p>
            <a:endParaRPr lang="en-US" altLang="en-US" smtClean="0"/>
          </a:p>
          <a:p>
            <a:r>
              <a:rPr lang="en-US" altLang="en-US" smtClean="0"/>
              <a:t>What is the lowest mass a BH can have?</a:t>
            </a:r>
          </a:p>
          <a:p>
            <a:endParaRPr lang="en-US" altLang="en-US" smtClean="0"/>
          </a:p>
          <a:p>
            <a:r>
              <a:rPr lang="en-US" altLang="en-US" smtClean="0"/>
              <a:t>What is the NS equation of state?</a:t>
            </a:r>
          </a:p>
        </p:txBody>
      </p:sp>
      <p:pic>
        <p:nvPicPr>
          <p:cNvPr id="156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0907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595699" y="192131"/>
            <a:ext cx="7886700" cy="1325563"/>
          </a:xfrm>
        </p:spPr>
        <p:txBody>
          <a:bodyPr/>
          <a:lstStyle/>
          <a:p>
            <a:r>
              <a:rPr lang="en-US" altLang="en-US" sz="2800" b="1" dirty="0" smtClean="0"/>
              <a:t>GW bremsstrahlung</a:t>
            </a:r>
            <a:r>
              <a:rPr lang="en-US" altLang="en-US" sz="2800" dirty="0" smtClean="0"/>
              <a:t> </a:t>
            </a:r>
            <a:br>
              <a:rPr lang="en-US" altLang="en-US" sz="2800" dirty="0" smtClean="0"/>
            </a:br>
            <a:r>
              <a:rPr lang="en-US" altLang="en-US" sz="2800" dirty="0" smtClean="0"/>
              <a:t>in galactic nuclei or globular clusters</a:t>
            </a:r>
          </a:p>
        </p:txBody>
      </p:sp>
      <p:sp>
        <p:nvSpPr>
          <p:cNvPr id="203779" name="Rectangle 3"/>
          <p:cNvSpPr>
            <a:spLocks noGrp="1" noChangeArrowheads="1"/>
          </p:cNvSpPr>
          <p:nvPr>
            <p:ph type="body" idx="1"/>
          </p:nvPr>
        </p:nvSpPr>
        <p:spPr>
          <a:xfrm>
            <a:off x="4114800" y="1828800"/>
            <a:ext cx="4114800" cy="3505200"/>
          </a:xfrm>
        </p:spPr>
        <p:txBody>
          <a:bodyPr>
            <a:normAutofit lnSpcReduction="10000"/>
          </a:bodyPr>
          <a:lstStyle/>
          <a:p>
            <a:pPr>
              <a:lnSpc>
                <a:spcPct val="80000"/>
              </a:lnSpc>
            </a:pPr>
            <a:r>
              <a:rPr lang="en-US" altLang="en-US" sz="2000" smtClean="0"/>
              <a:t>Mass segregation </a:t>
            </a:r>
            <a:r>
              <a:rPr lang="en-US" altLang="en-US" sz="2000" smtClean="0">
                <a:sym typeface="Wingdings" panose="05000000000000000000" pitchFamily="2" charset="2"/>
              </a:rPr>
              <a:t> large number density of </a:t>
            </a:r>
            <a:r>
              <a:rPr lang="en-US" altLang="en-US" sz="2000" smtClean="0"/>
              <a:t>BHs in the center</a:t>
            </a:r>
          </a:p>
          <a:p>
            <a:pPr>
              <a:lnSpc>
                <a:spcPct val="80000"/>
              </a:lnSpc>
            </a:pPr>
            <a:r>
              <a:rPr lang="en-US" altLang="en-US" sz="2000" smtClean="0"/>
              <a:t>GW </a:t>
            </a:r>
            <a:r>
              <a:rPr lang="en-US" altLang="en-US" sz="2000" smtClean="0">
                <a:solidFill>
                  <a:srgbClr val="FF5050"/>
                </a:solidFill>
              </a:rPr>
              <a:t>signal to noise record </a:t>
            </a:r>
            <a:r>
              <a:rPr lang="en-US" altLang="en-US" sz="2000" smtClean="0"/>
              <a:t>for this mechanism</a:t>
            </a:r>
          </a:p>
          <a:p>
            <a:pPr lvl="1">
              <a:lnSpc>
                <a:spcPct val="80000"/>
              </a:lnSpc>
            </a:pPr>
            <a:r>
              <a:rPr lang="en-US" altLang="en-US" sz="1800" smtClean="0"/>
              <a:t>Heavier BHs are detectable</a:t>
            </a:r>
          </a:p>
          <a:p>
            <a:pPr lvl="1">
              <a:lnSpc>
                <a:spcPct val="80000"/>
              </a:lnSpc>
            </a:pPr>
            <a:r>
              <a:rPr lang="en-US" altLang="en-US" sz="1800" smtClean="0"/>
              <a:t>Larger distance</a:t>
            </a:r>
          </a:p>
          <a:p>
            <a:pPr>
              <a:lnSpc>
                <a:spcPct val="80000"/>
              </a:lnSpc>
            </a:pPr>
            <a:r>
              <a:rPr lang="en-US" altLang="en-US" sz="2000" smtClean="0"/>
              <a:t>Distinct waveform</a:t>
            </a:r>
          </a:p>
          <a:p>
            <a:pPr lvl="1">
              <a:lnSpc>
                <a:spcPct val="80000"/>
              </a:lnSpc>
            </a:pPr>
            <a:r>
              <a:rPr lang="en-US" altLang="en-US" sz="1800" smtClean="0"/>
              <a:t>Different signal from galactic nuclei and globular clusters</a:t>
            </a:r>
          </a:p>
          <a:p>
            <a:pPr>
              <a:lnSpc>
                <a:spcPct val="80000"/>
              </a:lnSpc>
            </a:pPr>
            <a:r>
              <a:rPr lang="en-US" altLang="en-US" sz="2000" smtClean="0"/>
              <a:t>Event rates: </a:t>
            </a:r>
            <a:r>
              <a:rPr lang="en-US" altLang="en-US" sz="1600" smtClean="0"/>
              <a:t>1—1000/yr for AdLIGO</a:t>
            </a:r>
          </a:p>
          <a:p>
            <a:pPr>
              <a:lnSpc>
                <a:spcPct val="80000"/>
              </a:lnSpc>
              <a:buFontTx/>
              <a:buNone/>
            </a:pPr>
            <a:r>
              <a:rPr lang="en-US" altLang="en-US" sz="1600" smtClean="0">
                <a:solidFill>
                  <a:schemeClr val="bg2"/>
                </a:solidFill>
              </a:rPr>
              <a:t>[Kocsis, Gaspar Marka, 2006; O’Leary, Kocsis, Loeb, 2008]</a:t>
            </a:r>
          </a:p>
        </p:txBody>
      </p:sp>
      <p:pic>
        <p:nvPicPr>
          <p:cNvPr id="20378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25908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970338"/>
            <a:ext cx="3048000" cy="288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7460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smtClean="0"/>
              <a:t>A new window on the Universe</a:t>
            </a:r>
          </a:p>
        </p:txBody>
      </p:sp>
      <p:sp>
        <p:nvSpPr>
          <p:cNvPr id="98307" name="Rectangle 3"/>
          <p:cNvSpPr>
            <a:spLocks noGrp="1" noChangeArrowheads="1"/>
          </p:cNvSpPr>
          <p:nvPr>
            <p:ph type="body" idx="1"/>
          </p:nvPr>
        </p:nvSpPr>
        <p:spPr>
          <a:xfrm>
            <a:off x="5257800" y="3429000"/>
            <a:ext cx="3276600" cy="2971800"/>
          </a:xfrm>
        </p:spPr>
        <p:txBody>
          <a:bodyPr/>
          <a:lstStyle/>
          <a:p>
            <a:r>
              <a:rPr lang="en-US" altLang="en-US" sz="2800" smtClean="0">
                <a:solidFill>
                  <a:srgbClr val="FF5050"/>
                </a:solidFill>
              </a:rPr>
              <a:t>EXPECT THE UNEXPECTED!</a:t>
            </a:r>
          </a:p>
          <a:p>
            <a:endParaRPr lang="en-US" altLang="en-US" smtClean="0">
              <a:solidFill>
                <a:srgbClr val="FF5050"/>
              </a:solidFill>
            </a:endParaRPr>
          </a:p>
        </p:txBody>
      </p:sp>
      <p:pic>
        <p:nvPicPr>
          <p:cNvPr id="983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467677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5430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ltLang="en-US" smtClean="0"/>
              <a:t>Pop III black holes</a:t>
            </a:r>
          </a:p>
        </p:txBody>
      </p:sp>
      <p:sp>
        <p:nvSpPr>
          <p:cNvPr id="196611" name="Rectangle 3"/>
          <p:cNvSpPr>
            <a:spLocks noGrp="1" noChangeArrowheads="1"/>
          </p:cNvSpPr>
          <p:nvPr>
            <p:ph type="body" idx="1"/>
          </p:nvPr>
        </p:nvSpPr>
        <p:spPr>
          <a:xfrm>
            <a:off x="457200" y="1371600"/>
            <a:ext cx="8229600" cy="2286000"/>
          </a:xfrm>
          <a:noFill/>
          <a:ln/>
        </p:spPr>
        <p:txBody>
          <a:bodyPr>
            <a:normAutofit lnSpcReduction="10000"/>
          </a:bodyPr>
          <a:lstStyle/>
          <a:p>
            <a:pPr>
              <a:lnSpc>
                <a:spcPct val="90000"/>
              </a:lnSpc>
            </a:pPr>
            <a:r>
              <a:rPr lang="en-US" altLang="en-US" sz="2400" smtClean="0"/>
              <a:t>Determining the mass of the seeds from which galactic black holes grow is very important for understanding galaxy evolution.</a:t>
            </a:r>
          </a:p>
          <a:p>
            <a:pPr>
              <a:lnSpc>
                <a:spcPct val="90000"/>
              </a:lnSpc>
            </a:pPr>
            <a:r>
              <a:rPr lang="en-US" altLang="en-US" sz="2400" smtClean="0"/>
              <a:t>ET can probe the first generation of black holes directly.</a:t>
            </a:r>
          </a:p>
          <a:p>
            <a:pPr>
              <a:lnSpc>
                <a:spcPct val="90000"/>
              </a:lnSpc>
            </a:pPr>
            <a:r>
              <a:rPr lang="en-US" altLang="en-US" sz="2400" smtClean="0"/>
              <a:t>Astrophysics is somewhat uncertain, but if pop III BHs are light, an ET network could detect several events per year.</a:t>
            </a:r>
          </a:p>
        </p:txBody>
      </p:sp>
      <p:sp>
        <p:nvSpPr>
          <p:cNvPr id="196614" name="Text Box 6"/>
          <p:cNvSpPr txBox="1">
            <a:spLocks noChangeArrowheads="1"/>
          </p:cNvSpPr>
          <p:nvPr/>
        </p:nvSpPr>
        <p:spPr bwMode="auto">
          <a:xfrm>
            <a:off x="0" y="3581400"/>
            <a:ext cx="412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Sesana, Gair, Mandel, &amp; Vecchio 2009</a:t>
            </a:r>
          </a:p>
        </p:txBody>
      </p:sp>
      <p:pic>
        <p:nvPicPr>
          <p:cNvPr id="1966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6525"/>
            <a:ext cx="4572000"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894138"/>
            <a:ext cx="4267200"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3141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57200" y="381000"/>
            <a:ext cx="7924800" cy="762000"/>
          </a:xfrm>
        </p:spPr>
        <p:txBody>
          <a:bodyPr/>
          <a:lstStyle/>
          <a:p>
            <a:r>
              <a:rPr lang="en-US" altLang="en-US" smtClean="0"/>
              <a:t>Gravity-wave Detectors </a:t>
            </a:r>
            <a:r>
              <a:rPr lang="en-US" altLang="en-US" smtClean="0">
                <a:solidFill>
                  <a:schemeClr val="tx1"/>
                </a:solidFill>
              </a:rPr>
              <a:t>– in Space</a:t>
            </a:r>
          </a:p>
        </p:txBody>
      </p:sp>
      <p:pic>
        <p:nvPicPr>
          <p:cNvPr id="200707" name="Picture 3" descr="space-3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077200" cy="4948238"/>
          </a:xfrm>
          <a:prstGeom prst="rect">
            <a:avLst/>
          </a:prstGeom>
          <a:noFill/>
          <a:ln w="254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0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41900"/>
            <a:ext cx="2971800" cy="1816100"/>
          </a:xfrm>
          <a:prstGeom prst="rect">
            <a:avLst/>
          </a:prstGeom>
          <a:noFill/>
          <a:ln w="25400" algn="ctr">
            <a:solidFill>
              <a:srgbClr val="993300"/>
            </a:solidFill>
            <a:miter lim="800000"/>
            <a:headEnd/>
            <a:tailEnd/>
          </a:ln>
          <a:effectLst/>
          <a:extLst>
            <a:ext uri="{909E8E84-426E-40DD-AFC4-6F175D3DCCD1}">
              <a14:hiddenFill xmlns:a14="http://schemas.microsoft.com/office/drawing/2010/main">
                <a:solidFill>
                  <a:srgbClr val="A70505">
                    <a:alpha val="3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9" name="Text Box 5"/>
          <p:cNvSpPr txBox="1">
            <a:spLocks noChangeArrowheads="1"/>
          </p:cNvSpPr>
          <p:nvPr/>
        </p:nvSpPr>
        <p:spPr bwMode="auto">
          <a:xfrm>
            <a:off x="1905000" y="6557963"/>
            <a:ext cx="930275" cy="300037"/>
          </a:xfrm>
          <a:prstGeom prst="rect">
            <a:avLst/>
          </a:prstGeom>
          <a:solidFill>
            <a:schemeClr val="accent1"/>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u-HU" altLang="en-US" sz="1200" b="1">
                <a:solidFill>
                  <a:srgbClr val="CC3300"/>
                </a:solidFill>
              </a:rPr>
              <a:t>BBO 20</a:t>
            </a:r>
            <a:r>
              <a:rPr lang="en-US" altLang="en-US" sz="1200" b="1">
                <a:solidFill>
                  <a:srgbClr val="CC3300"/>
                </a:solidFill>
              </a:rPr>
              <a:t>30</a:t>
            </a:r>
          </a:p>
        </p:txBody>
      </p:sp>
      <p:sp>
        <p:nvSpPr>
          <p:cNvPr id="200710" name="Text Box 6"/>
          <p:cNvSpPr txBox="1">
            <a:spLocks noChangeArrowheads="1"/>
          </p:cNvSpPr>
          <p:nvPr/>
        </p:nvSpPr>
        <p:spPr bwMode="auto">
          <a:xfrm>
            <a:off x="0" y="6557963"/>
            <a:ext cx="1046163" cy="300037"/>
          </a:xfrm>
          <a:prstGeom prst="rect">
            <a:avLst/>
          </a:prstGeom>
          <a:solidFill>
            <a:schemeClr val="accent1"/>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hu-HU" altLang="en-US" sz="1200" b="1">
                <a:solidFill>
                  <a:srgbClr val="CC3300"/>
                </a:solidFill>
              </a:rPr>
              <a:t>ALIAS 202</a:t>
            </a:r>
            <a:r>
              <a:rPr lang="en-US" altLang="en-US" sz="1200" b="1">
                <a:solidFill>
                  <a:srgbClr val="CC3300"/>
                </a:solidFill>
              </a:rPr>
              <a:t>5</a:t>
            </a:r>
          </a:p>
        </p:txBody>
      </p:sp>
      <p:sp>
        <p:nvSpPr>
          <p:cNvPr id="200711" name="Text Box 7"/>
          <p:cNvSpPr txBox="1">
            <a:spLocks noChangeArrowheads="1"/>
          </p:cNvSpPr>
          <p:nvPr/>
        </p:nvSpPr>
        <p:spPr bwMode="auto">
          <a:xfrm>
            <a:off x="1828800" y="6172200"/>
            <a:ext cx="1219200" cy="300038"/>
          </a:xfrm>
          <a:prstGeom prst="rect">
            <a:avLst/>
          </a:prstGeom>
          <a:solidFill>
            <a:schemeClr val="accent1"/>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u-HU" altLang="en-US" sz="1200" b="1">
                <a:solidFill>
                  <a:srgbClr val="CC3300"/>
                </a:solidFill>
              </a:rPr>
              <a:t>DECIGO 20</a:t>
            </a:r>
            <a:r>
              <a:rPr lang="en-US" altLang="en-US" sz="1200" b="1">
                <a:solidFill>
                  <a:srgbClr val="CC3300"/>
                </a:solidFill>
              </a:rPr>
              <a:t>30</a:t>
            </a:r>
          </a:p>
        </p:txBody>
      </p:sp>
      <p:sp>
        <p:nvSpPr>
          <p:cNvPr id="200712" name="Text Box 8"/>
          <p:cNvSpPr txBox="1">
            <a:spLocks noChangeArrowheads="1"/>
          </p:cNvSpPr>
          <p:nvPr/>
        </p:nvSpPr>
        <p:spPr bwMode="auto">
          <a:xfrm>
            <a:off x="3810000" y="3505200"/>
            <a:ext cx="1600200" cy="361950"/>
          </a:xfrm>
          <a:prstGeom prst="rect">
            <a:avLst/>
          </a:prstGeom>
          <a:solidFill>
            <a:schemeClr val="accent1"/>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u-HU" altLang="en-US" sz="1600" b="1">
                <a:solidFill>
                  <a:srgbClr val="CC3300"/>
                </a:solidFill>
              </a:rPr>
              <a:t>LISA 201</a:t>
            </a:r>
            <a:r>
              <a:rPr lang="en-US" altLang="en-US" sz="1600" b="1">
                <a:solidFill>
                  <a:srgbClr val="CC3300"/>
                </a:solidFill>
              </a:rPr>
              <a:t>8</a:t>
            </a:r>
          </a:p>
        </p:txBody>
      </p:sp>
      <p:pic>
        <p:nvPicPr>
          <p:cNvPr id="20071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213" y="3886200"/>
            <a:ext cx="2871787"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4614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ltLang="en-US" smtClean="0"/>
              <a:t>Sources for LISA</a:t>
            </a:r>
          </a:p>
        </p:txBody>
      </p:sp>
      <p:pic>
        <p:nvPicPr>
          <p:cNvPr id="165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33513"/>
            <a:ext cx="7848600" cy="542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027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effectLst>
                  <a:outerShdw blurRad="38100" dist="38100" dir="2700000" algn="tl">
                    <a:srgbClr val="000000">
                      <a:alpha val="43137"/>
                    </a:srgbClr>
                  </a:outerShdw>
                </a:effectLst>
              </a:rPr>
              <a:t>December 3, 2015</a:t>
            </a:r>
            <a:endParaRPr lang="en-US" dirty="0"/>
          </a:p>
        </p:txBody>
      </p:sp>
      <p:sp>
        <p:nvSpPr>
          <p:cNvPr id="6" name="Rectangle 5"/>
          <p:cNvSpPr/>
          <p:nvPr/>
        </p:nvSpPr>
        <p:spPr>
          <a:xfrm>
            <a:off x="3276598" y="6300533"/>
            <a:ext cx="2414379" cy="523220"/>
          </a:xfrm>
          <a:prstGeom prst="rect">
            <a:avLst/>
          </a:prstGeom>
        </p:spPr>
        <p:txBody>
          <a:bodyPr wrap="none">
            <a:spAutoFit/>
          </a:bodyPr>
          <a:lstStyle/>
          <a:p>
            <a:pPr eaLnBrk="1" hangingPunct="1"/>
            <a:r>
              <a:rPr lang="en-US" sz="2800" dirty="0" smtClean="0">
                <a:solidFill>
                  <a:srgbClr val="FF0000"/>
                </a:solidFill>
                <a:latin typeface="Calibri" pitchFamily="34" charset="0"/>
              </a:rPr>
              <a:t>LISA pathfinder</a:t>
            </a:r>
            <a:endParaRPr lang="en-US" sz="2800" dirty="0">
              <a:solidFill>
                <a:srgbClr val="FF0000"/>
              </a:solidFill>
              <a:latin typeface="Calibri" pitchFamily="34" charset="0"/>
            </a:endParaRPr>
          </a:p>
        </p:txBody>
      </p:sp>
      <p:pic>
        <p:nvPicPr>
          <p:cNvPr id="8" name="Picture 7"/>
          <p:cNvPicPr>
            <a:picLocks noChangeAspect="1"/>
          </p:cNvPicPr>
          <p:nvPr/>
        </p:nvPicPr>
        <p:blipFill>
          <a:blip r:embed="rId2"/>
          <a:stretch>
            <a:fillRect/>
          </a:stretch>
        </p:blipFill>
        <p:spPr>
          <a:xfrm>
            <a:off x="1595332" y="1394521"/>
            <a:ext cx="5776913" cy="4697116"/>
          </a:xfrm>
          <a:prstGeom prst="rect">
            <a:avLst/>
          </a:prstGeom>
        </p:spPr>
      </p:pic>
    </p:spTree>
    <p:extLst>
      <p:ext uri="{BB962C8B-B14F-4D97-AF65-F5344CB8AC3E}">
        <p14:creationId xmlns:p14="http://schemas.microsoft.com/office/powerpoint/2010/main" val="8967748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6770" name="Group 2"/>
          <p:cNvGrpSpPr>
            <a:grpSpLocks/>
          </p:cNvGrpSpPr>
          <p:nvPr/>
        </p:nvGrpSpPr>
        <p:grpSpPr bwMode="auto">
          <a:xfrm>
            <a:off x="4435475" y="3933825"/>
            <a:ext cx="4433888" cy="2347913"/>
            <a:chOff x="2794" y="2478"/>
            <a:chExt cx="2793" cy="1479"/>
          </a:xfrm>
        </p:grpSpPr>
        <p:pic>
          <p:nvPicPr>
            <p:cNvPr id="416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 y="2478"/>
              <a:ext cx="2722" cy="1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16772" name="Group 4"/>
            <p:cNvGrpSpPr>
              <a:grpSpLocks/>
            </p:cNvGrpSpPr>
            <p:nvPr/>
          </p:nvGrpSpPr>
          <p:grpSpPr bwMode="auto">
            <a:xfrm>
              <a:off x="2794" y="2885"/>
              <a:ext cx="1020" cy="950"/>
              <a:chOff x="2794" y="2885"/>
              <a:chExt cx="1020" cy="950"/>
            </a:xfrm>
          </p:grpSpPr>
          <p:sp>
            <p:nvSpPr>
              <p:cNvPr id="416773" name="AutoShape 5"/>
              <p:cNvSpPr>
                <a:spLocks noChangeArrowheads="1"/>
              </p:cNvSpPr>
              <p:nvPr/>
            </p:nvSpPr>
            <p:spPr bwMode="auto">
              <a:xfrm>
                <a:off x="3125" y="3549"/>
                <a:ext cx="169" cy="163"/>
              </a:xfrm>
              <a:prstGeom prst="octagon">
                <a:avLst>
                  <a:gd name="adj" fmla="val 23148"/>
                </a:avLst>
              </a:prstGeom>
              <a:solidFill>
                <a:srgbClr val="3333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416774" name="AutoShape 6"/>
              <p:cNvSpPr>
                <a:spLocks noChangeArrowheads="1"/>
              </p:cNvSpPr>
              <p:nvPr/>
            </p:nvSpPr>
            <p:spPr bwMode="auto">
              <a:xfrm>
                <a:off x="3407" y="2897"/>
                <a:ext cx="169" cy="163"/>
              </a:xfrm>
              <a:prstGeom prst="star32">
                <a:avLst>
                  <a:gd name="adj" fmla="val 38426"/>
                </a:avLst>
              </a:prstGeom>
              <a:solidFill>
                <a:srgbClr val="BBE0E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416775" name="Freeform 7"/>
              <p:cNvSpPr>
                <a:spLocks noChangeArrowheads="1"/>
              </p:cNvSpPr>
              <p:nvPr/>
            </p:nvSpPr>
            <p:spPr bwMode="auto">
              <a:xfrm rot="17100000">
                <a:off x="2989" y="3257"/>
                <a:ext cx="721" cy="112"/>
              </a:xfrm>
              <a:custGeom>
                <a:avLst/>
                <a:gdLst>
                  <a:gd name="T0" fmla="*/ 9 w 7358"/>
                  <a:gd name="T1" fmla="*/ 155 h 397"/>
                  <a:gd name="T2" fmla="*/ 126 w 7358"/>
                  <a:gd name="T3" fmla="*/ 116 h 397"/>
                  <a:gd name="T4" fmla="*/ 228 w 7358"/>
                  <a:gd name="T5" fmla="*/ 163 h 397"/>
                  <a:gd name="T6" fmla="*/ 376 w 7358"/>
                  <a:gd name="T7" fmla="*/ 272 h 397"/>
                  <a:gd name="T8" fmla="*/ 485 w 7358"/>
                  <a:gd name="T9" fmla="*/ 397 h 397"/>
                  <a:gd name="T10" fmla="*/ 633 w 7358"/>
                  <a:gd name="T11" fmla="*/ 334 h 397"/>
                  <a:gd name="T12" fmla="*/ 742 w 7358"/>
                  <a:gd name="T13" fmla="*/ 249 h 397"/>
                  <a:gd name="T14" fmla="*/ 890 w 7358"/>
                  <a:gd name="T15" fmla="*/ 85 h 397"/>
                  <a:gd name="T16" fmla="*/ 1069 w 7358"/>
                  <a:gd name="T17" fmla="*/ 225 h 397"/>
                  <a:gd name="T18" fmla="*/ 1178 w 7358"/>
                  <a:gd name="T19" fmla="*/ 280 h 397"/>
                  <a:gd name="T20" fmla="*/ 1451 w 7358"/>
                  <a:gd name="T21" fmla="*/ 171 h 397"/>
                  <a:gd name="T22" fmla="*/ 1732 w 7358"/>
                  <a:gd name="T23" fmla="*/ 116 h 397"/>
                  <a:gd name="T24" fmla="*/ 1809 w 7358"/>
                  <a:gd name="T25" fmla="*/ 217 h 397"/>
                  <a:gd name="T26" fmla="*/ 1950 w 7358"/>
                  <a:gd name="T27" fmla="*/ 334 h 397"/>
                  <a:gd name="T28" fmla="*/ 2222 w 7358"/>
                  <a:gd name="T29" fmla="*/ 350 h 397"/>
                  <a:gd name="T30" fmla="*/ 2371 w 7358"/>
                  <a:gd name="T31" fmla="*/ 186 h 397"/>
                  <a:gd name="T32" fmla="*/ 2480 w 7358"/>
                  <a:gd name="T33" fmla="*/ 101 h 397"/>
                  <a:gd name="T34" fmla="*/ 2823 w 7358"/>
                  <a:gd name="T35" fmla="*/ 186 h 397"/>
                  <a:gd name="T36" fmla="*/ 3010 w 7358"/>
                  <a:gd name="T37" fmla="*/ 280 h 397"/>
                  <a:gd name="T38" fmla="*/ 3134 w 7358"/>
                  <a:gd name="T39" fmla="*/ 319 h 397"/>
                  <a:gd name="T40" fmla="*/ 3243 w 7358"/>
                  <a:gd name="T41" fmla="*/ 303 h 397"/>
                  <a:gd name="T42" fmla="*/ 3391 w 7358"/>
                  <a:gd name="T43" fmla="*/ 171 h 397"/>
                  <a:gd name="T44" fmla="*/ 3711 w 7358"/>
                  <a:gd name="T45" fmla="*/ 147 h 397"/>
                  <a:gd name="T46" fmla="*/ 3843 w 7358"/>
                  <a:gd name="T47" fmla="*/ 288 h 397"/>
                  <a:gd name="T48" fmla="*/ 4155 w 7358"/>
                  <a:gd name="T49" fmla="*/ 311 h 397"/>
                  <a:gd name="T50" fmla="*/ 4412 w 7358"/>
                  <a:gd name="T51" fmla="*/ 69 h 397"/>
                  <a:gd name="T52" fmla="*/ 4615 w 7358"/>
                  <a:gd name="T53" fmla="*/ 124 h 397"/>
                  <a:gd name="T54" fmla="*/ 4755 w 7358"/>
                  <a:gd name="T55" fmla="*/ 241 h 397"/>
                  <a:gd name="T56" fmla="*/ 4841 w 7358"/>
                  <a:gd name="T57" fmla="*/ 303 h 397"/>
                  <a:gd name="T58" fmla="*/ 5129 w 7358"/>
                  <a:gd name="T59" fmla="*/ 163 h 397"/>
                  <a:gd name="T60" fmla="*/ 5285 w 7358"/>
                  <a:gd name="T61" fmla="*/ 62 h 397"/>
                  <a:gd name="T62" fmla="*/ 5612 w 7358"/>
                  <a:gd name="T63" fmla="*/ 179 h 397"/>
                  <a:gd name="T64" fmla="*/ 5667 w 7358"/>
                  <a:gd name="T65" fmla="*/ 233 h 397"/>
                  <a:gd name="T66" fmla="*/ 5791 w 7358"/>
                  <a:gd name="T67" fmla="*/ 311 h 397"/>
                  <a:gd name="T68" fmla="*/ 6150 w 7358"/>
                  <a:gd name="T69" fmla="*/ 69 h 397"/>
                  <a:gd name="T70" fmla="*/ 6407 w 7358"/>
                  <a:gd name="T71" fmla="*/ 186 h 397"/>
                  <a:gd name="T72" fmla="*/ 6625 w 7358"/>
                  <a:gd name="T73" fmla="*/ 334 h 397"/>
                  <a:gd name="T74" fmla="*/ 6695 w 7358"/>
                  <a:gd name="T75" fmla="*/ 303 h 397"/>
                  <a:gd name="T76" fmla="*/ 6898 w 7358"/>
                  <a:gd name="T77" fmla="*/ 93 h 397"/>
                  <a:gd name="T78" fmla="*/ 7171 w 7358"/>
                  <a:gd name="T79" fmla="*/ 186 h 397"/>
                  <a:gd name="T80" fmla="*/ 7264 w 7358"/>
                  <a:gd name="T81" fmla="*/ 327 h 397"/>
                  <a:gd name="T82" fmla="*/ 7319 w 7358"/>
                  <a:gd name="T83" fmla="*/ 35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58" h="397">
                    <a:moveTo>
                      <a:pt x="2" y="194"/>
                    </a:moveTo>
                    <a:cubicBezTo>
                      <a:pt x="4" y="181"/>
                      <a:pt x="0" y="164"/>
                      <a:pt x="9" y="155"/>
                    </a:cubicBezTo>
                    <a:cubicBezTo>
                      <a:pt x="27" y="137"/>
                      <a:pt x="56" y="140"/>
                      <a:pt x="80" y="132"/>
                    </a:cubicBezTo>
                    <a:cubicBezTo>
                      <a:pt x="95" y="127"/>
                      <a:pt x="126" y="116"/>
                      <a:pt x="126" y="116"/>
                    </a:cubicBezTo>
                    <a:cubicBezTo>
                      <a:pt x="144" y="119"/>
                      <a:pt x="163" y="119"/>
                      <a:pt x="181" y="124"/>
                    </a:cubicBezTo>
                    <a:cubicBezTo>
                      <a:pt x="196" y="129"/>
                      <a:pt x="218" y="155"/>
                      <a:pt x="228" y="163"/>
                    </a:cubicBezTo>
                    <a:cubicBezTo>
                      <a:pt x="264" y="193"/>
                      <a:pt x="284" y="211"/>
                      <a:pt x="329" y="225"/>
                    </a:cubicBezTo>
                    <a:cubicBezTo>
                      <a:pt x="345" y="241"/>
                      <a:pt x="362" y="255"/>
                      <a:pt x="376" y="272"/>
                    </a:cubicBezTo>
                    <a:cubicBezTo>
                      <a:pt x="432" y="340"/>
                      <a:pt x="381" y="302"/>
                      <a:pt x="430" y="334"/>
                    </a:cubicBezTo>
                    <a:cubicBezTo>
                      <a:pt x="466" y="389"/>
                      <a:pt x="445" y="371"/>
                      <a:pt x="485" y="397"/>
                    </a:cubicBezTo>
                    <a:cubicBezTo>
                      <a:pt x="519" y="394"/>
                      <a:pt x="553" y="397"/>
                      <a:pt x="586" y="389"/>
                    </a:cubicBezTo>
                    <a:cubicBezTo>
                      <a:pt x="597" y="386"/>
                      <a:pt x="629" y="338"/>
                      <a:pt x="633" y="334"/>
                    </a:cubicBezTo>
                    <a:cubicBezTo>
                      <a:pt x="686" y="281"/>
                      <a:pt x="641" y="338"/>
                      <a:pt x="695" y="295"/>
                    </a:cubicBezTo>
                    <a:cubicBezTo>
                      <a:pt x="712" y="281"/>
                      <a:pt x="726" y="265"/>
                      <a:pt x="742" y="249"/>
                    </a:cubicBezTo>
                    <a:cubicBezTo>
                      <a:pt x="750" y="241"/>
                      <a:pt x="765" y="225"/>
                      <a:pt x="765" y="225"/>
                    </a:cubicBezTo>
                    <a:cubicBezTo>
                      <a:pt x="789" y="156"/>
                      <a:pt x="832" y="129"/>
                      <a:pt x="890" y="85"/>
                    </a:cubicBezTo>
                    <a:cubicBezTo>
                      <a:pt x="982" y="96"/>
                      <a:pt x="946" y="91"/>
                      <a:pt x="1007" y="132"/>
                    </a:cubicBezTo>
                    <a:cubicBezTo>
                      <a:pt x="1026" y="161"/>
                      <a:pt x="1053" y="193"/>
                      <a:pt x="1069" y="225"/>
                    </a:cubicBezTo>
                    <a:cubicBezTo>
                      <a:pt x="1074" y="235"/>
                      <a:pt x="1076" y="249"/>
                      <a:pt x="1085" y="256"/>
                    </a:cubicBezTo>
                    <a:cubicBezTo>
                      <a:pt x="1103" y="269"/>
                      <a:pt x="1157" y="276"/>
                      <a:pt x="1178" y="280"/>
                    </a:cubicBezTo>
                    <a:cubicBezTo>
                      <a:pt x="1236" y="308"/>
                      <a:pt x="1298" y="300"/>
                      <a:pt x="1358" y="280"/>
                    </a:cubicBezTo>
                    <a:cubicBezTo>
                      <a:pt x="1399" y="251"/>
                      <a:pt x="1413" y="203"/>
                      <a:pt x="1451" y="171"/>
                    </a:cubicBezTo>
                    <a:cubicBezTo>
                      <a:pt x="1509" y="122"/>
                      <a:pt x="1581" y="100"/>
                      <a:pt x="1654" y="85"/>
                    </a:cubicBezTo>
                    <a:cubicBezTo>
                      <a:pt x="1683" y="93"/>
                      <a:pt x="1704" y="107"/>
                      <a:pt x="1732" y="116"/>
                    </a:cubicBezTo>
                    <a:cubicBezTo>
                      <a:pt x="1746" y="126"/>
                      <a:pt x="1766" y="128"/>
                      <a:pt x="1778" y="140"/>
                    </a:cubicBezTo>
                    <a:cubicBezTo>
                      <a:pt x="1799" y="161"/>
                      <a:pt x="1792" y="196"/>
                      <a:pt x="1809" y="217"/>
                    </a:cubicBezTo>
                    <a:cubicBezTo>
                      <a:pt x="1826" y="238"/>
                      <a:pt x="1859" y="239"/>
                      <a:pt x="1880" y="256"/>
                    </a:cubicBezTo>
                    <a:cubicBezTo>
                      <a:pt x="1907" y="279"/>
                      <a:pt x="1920" y="314"/>
                      <a:pt x="1950" y="334"/>
                    </a:cubicBezTo>
                    <a:cubicBezTo>
                      <a:pt x="1988" y="359"/>
                      <a:pt x="2055" y="360"/>
                      <a:pt x="2098" y="366"/>
                    </a:cubicBezTo>
                    <a:cubicBezTo>
                      <a:pt x="2140" y="363"/>
                      <a:pt x="2189" y="376"/>
                      <a:pt x="2222" y="350"/>
                    </a:cubicBezTo>
                    <a:cubicBezTo>
                      <a:pt x="2308" y="282"/>
                      <a:pt x="2242" y="327"/>
                      <a:pt x="2285" y="280"/>
                    </a:cubicBezTo>
                    <a:cubicBezTo>
                      <a:pt x="2314" y="247"/>
                      <a:pt x="2343" y="219"/>
                      <a:pt x="2371" y="186"/>
                    </a:cubicBezTo>
                    <a:cubicBezTo>
                      <a:pt x="2392" y="161"/>
                      <a:pt x="2395" y="129"/>
                      <a:pt x="2433" y="116"/>
                    </a:cubicBezTo>
                    <a:cubicBezTo>
                      <a:pt x="2464" y="105"/>
                      <a:pt x="2448" y="110"/>
                      <a:pt x="2480" y="101"/>
                    </a:cubicBezTo>
                    <a:cubicBezTo>
                      <a:pt x="2625" y="0"/>
                      <a:pt x="2692" y="83"/>
                      <a:pt x="2776" y="163"/>
                    </a:cubicBezTo>
                    <a:cubicBezTo>
                      <a:pt x="2789" y="175"/>
                      <a:pt x="2808" y="177"/>
                      <a:pt x="2823" y="186"/>
                    </a:cubicBezTo>
                    <a:cubicBezTo>
                      <a:pt x="2862" y="208"/>
                      <a:pt x="2955" y="217"/>
                      <a:pt x="2955" y="217"/>
                    </a:cubicBezTo>
                    <a:cubicBezTo>
                      <a:pt x="2988" y="240"/>
                      <a:pt x="2977" y="258"/>
                      <a:pt x="3010" y="280"/>
                    </a:cubicBezTo>
                    <a:cubicBezTo>
                      <a:pt x="3020" y="287"/>
                      <a:pt x="3055" y="292"/>
                      <a:pt x="3064" y="295"/>
                    </a:cubicBezTo>
                    <a:cubicBezTo>
                      <a:pt x="3077" y="299"/>
                      <a:pt x="3116" y="313"/>
                      <a:pt x="3134" y="319"/>
                    </a:cubicBezTo>
                    <a:cubicBezTo>
                      <a:pt x="3142" y="322"/>
                      <a:pt x="3158" y="327"/>
                      <a:pt x="3158" y="327"/>
                    </a:cubicBezTo>
                    <a:cubicBezTo>
                      <a:pt x="3187" y="320"/>
                      <a:pt x="3214" y="310"/>
                      <a:pt x="3243" y="303"/>
                    </a:cubicBezTo>
                    <a:cubicBezTo>
                      <a:pt x="3272" y="285"/>
                      <a:pt x="3277" y="266"/>
                      <a:pt x="3298" y="241"/>
                    </a:cubicBezTo>
                    <a:cubicBezTo>
                      <a:pt x="3323" y="211"/>
                      <a:pt x="3359" y="193"/>
                      <a:pt x="3391" y="171"/>
                    </a:cubicBezTo>
                    <a:cubicBezTo>
                      <a:pt x="3416" y="154"/>
                      <a:pt x="3433" y="134"/>
                      <a:pt x="3462" y="124"/>
                    </a:cubicBezTo>
                    <a:cubicBezTo>
                      <a:pt x="3622" y="130"/>
                      <a:pt x="3615" y="119"/>
                      <a:pt x="3711" y="147"/>
                    </a:cubicBezTo>
                    <a:cubicBezTo>
                      <a:pt x="3736" y="188"/>
                      <a:pt x="3762" y="209"/>
                      <a:pt x="3797" y="241"/>
                    </a:cubicBezTo>
                    <a:cubicBezTo>
                      <a:pt x="3813" y="256"/>
                      <a:pt x="3822" y="282"/>
                      <a:pt x="3843" y="288"/>
                    </a:cubicBezTo>
                    <a:cubicBezTo>
                      <a:pt x="3891" y="302"/>
                      <a:pt x="3934" y="313"/>
                      <a:pt x="3984" y="319"/>
                    </a:cubicBezTo>
                    <a:cubicBezTo>
                      <a:pt x="4043" y="309"/>
                      <a:pt x="4098" y="326"/>
                      <a:pt x="4155" y="311"/>
                    </a:cubicBezTo>
                    <a:cubicBezTo>
                      <a:pt x="4172" y="263"/>
                      <a:pt x="4194" y="249"/>
                      <a:pt x="4233" y="210"/>
                    </a:cubicBezTo>
                    <a:cubicBezTo>
                      <a:pt x="4286" y="157"/>
                      <a:pt x="4336" y="89"/>
                      <a:pt x="4412" y="69"/>
                    </a:cubicBezTo>
                    <a:cubicBezTo>
                      <a:pt x="4469" y="74"/>
                      <a:pt x="4521" y="79"/>
                      <a:pt x="4576" y="93"/>
                    </a:cubicBezTo>
                    <a:cubicBezTo>
                      <a:pt x="4618" y="157"/>
                      <a:pt x="4562" y="82"/>
                      <a:pt x="4615" y="124"/>
                    </a:cubicBezTo>
                    <a:cubicBezTo>
                      <a:pt x="4622" y="130"/>
                      <a:pt x="4624" y="140"/>
                      <a:pt x="4630" y="147"/>
                    </a:cubicBezTo>
                    <a:cubicBezTo>
                      <a:pt x="4660" y="181"/>
                      <a:pt x="4712" y="226"/>
                      <a:pt x="4755" y="241"/>
                    </a:cubicBezTo>
                    <a:cubicBezTo>
                      <a:pt x="4764" y="253"/>
                      <a:pt x="4781" y="281"/>
                      <a:pt x="4794" y="288"/>
                    </a:cubicBezTo>
                    <a:cubicBezTo>
                      <a:pt x="4808" y="296"/>
                      <a:pt x="4841" y="303"/>
                      <a:pt x="4841" y="303"/>
                    </a:cubicBezTo>
                    <a:cubicBezTo>
                      <a:pt x="4898" y="343"/>
                      <a:pt x="4934" y="324"/>
                      <a:pt x="5012" y="319"/>
                    </a:cubicBezTo>
                    <a:cubicBezTo>
                      <a:pt x="5091" y="267"/>
                      <a:pt x="5080" y="241"/>
                      <a:pt x="5129" y="163"/>
                    </a:cubicBezTo>
                    <a:cubicBezTo>
                      <a:pt x="5145" y="138"/>
                      <a:pt x="5161" y="91"/>
                      <a:pt x="5191" y="77"/>
                    </a:cubicBezTo>
                    <a:cubicBezTo>
                      <a:pt x="5195" y="75"/>
                      <a:pt x="5280" y="63"/>
                      <a:pt x="5285" y="62"/>
                    </a:cubicBezTo>
                    <a:cubicBezTo>
                      <a:pt x="5430" y="68"/>
                      <a:pt x="5439" y="36"/>
                      <a:pt x="5511" y="108"/>
                    </a:cubicBezTo>
                    <a:cubicBezTo>
                      <a:pt x="5528" y="159"/>
                      <a:pt x="5562" y="170"/>
                      <a:pt x="5612" y="179"/>
                    </a:cubicBezTo>
                    <a:cubicBezTo>
                      <a:pt x="5616" y="182"/>
                      <a:pt x="5656" y="206"/>
                      <a:pt x="5659" y="210"/>
                    </a:cubicBezTo>
                    <a:cubicBezTo>
                      <a:pt x="5664" y="216"/>
                      <a:pt x="5663" y="226"/>
                      <a:pt x="5667" y="233"/>
                    </a:cubicBezTo>
                    <a:cubicBezTo>
                      <a:pt x="5676" y="251"/>
                      <a:pt x="5690" y="267"/>
                      <a:pt x="5706" y="280"/>
                    </a:cubicBezTo>
                    <a:cubicBezTo>
                      <a:pt x="5729" y="299"/>
                      <a:pt x="5791" y="311"/>
                      <a:pt x="5791" y="311"/>
                    </a:cubicBezTo>
                    <a:cubicBezTo>
                      <a:pt x="6076" y="301"/>
                      <a:pt x="5966" y="352"/>
                      <a:pt x="6049" y="233"/>
                    </a:cubicBezTo>
                    <a:cubicBezTo>
                      <a:pt x="6058" y="192"/>
                      <a:pt x="6104" y="83"/>
                      <a:pt x="6150" y="69"/>
                    </a:cubicBezTo>
                    <a:cubicBezTo>
                      <a:pt x="6206" y="52"/>
                      <a:pt x="6271" y="56"/>
                      <a:pt x="6329" y="46"/>
                    </a:cubicBezTo>
                    <a:cubicBezTo>
                      <a:pt x="6395" y="80"/>
                      <a:pt x="6371" y="137"/>
                      <a:pt x="6407" y="186"/>
                    </a:cubicBezTo>
                    <a:cubicBezTo>
                      <a:pt x="6434" y="223"/>
                      <a:pt x="6484" y="259"/>
                      <a:pt x="6524" y="280"/>
                    </a:cubicBezTo>
                    <a:cubicBezTo>
                      <a:pt x="6550" y="318"/>
                      <a:pt x="6583" y="321"/>
                      <a:pt x="6625" y="334"/>
                    </a:cubicBezTo>
                    <a:cubicBezTo>
                      <a:pt x="6646" y="332"/>
                      <a:pt x="6669" y="336"/>
                      <a:pt x="6688" y="327"/>
                    </a:cubicBezTo>
                    <a:cubicBezTo>
                      <a:pt x="6696" y="324"/>
                      <a:pt x="6691" y="310"/>
                      <a:pt x="6695" y="303"/>
                    </a:cubicBezTo>
                    <a:cubicBezTo>
                      <a:pt x="6699" y="295"/>
                      <a:pt x="6705" y="287"/>
                      <a:pt x="6711" y="280"/>
                    </a:cubicBezTo>
                    <a:cubicBezTo>
                      <a:pt x="6759" y="222"/>
                      <a:pt x="6829" y="117"/>
                      <a:pt x="6898" y="93"/>
                    </a:cubicBezTo>
                    <a:cubicBezTo>
                      <a:pt x="6965" y="98"/>
                      <a:pt x="7039" y="102"/>
                      <a:pt x="7101" y="132"/>
                    </a:cubicBezTo>
                    <a:cubicBezTo>
                      <a:pt x="7128" y="145"/>
                      <a:pt x="7145" y="170"/>
                      <a:pt x="7171" y="186"/>
                    </a:cubicBezTo>
                    <a:cubicBezTo>
                      <a:pt x="7186" y="210"/>
                      <a:pt x="7218" y="256"/>
                      <a:pt x="7218" y="256"/>
                    </a:cubicBezTo>
                    <a:cubicBezTo>
                      <a:pt x="7223" y="274"/>
                      <a:pt x="7250" y="316"/>
                      <a:pt x="7264" y="327"/>
                    </a:cubicBezTo>
                    <a:cubicBezTo>
                      <a:pt x="7271" y="332"/>
                      <a:pt x="7280" y="331"/>
                      <a:pt x="7288" y="334"/>
                    </a:cubicBezTo>
                    <a:cubicBezTo>
                      <a:pt x="7299" y="338"/>
                      <a:pt x="7308" y="346"/>
                      <a:pt x="7319" y="350"/>
                    </a:cubicBezTo>
                    <a:cubicBezTo>
                      <a:pt x="7332" y="354"/>
                      <a:pt x="7358" y="358"/>
                      <a:pt x="7358" y="358"/>
                    </a:cubicBezTo>
                  </a:path>
                </a:pathLst>
              </a:custGeom>
              <a:noFill/>
              <a:ln w="28440">
                <a:solidFill>
                  <a:srgbClr val="FF3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416776" name="Text Box 8"/>
              <p:cNvSpPr txBox="1">
                <a:spLocks noChangeArrowheads="1"/>
              </p:cNvSpPr>
              <p:nvPr/>
            </p:nvSpPr>
            <p:spPr bwMode="auto">
              <a:xfrm>
                <a:off x="3293" y="3563"/>
                <a:ext cx="522"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eaLnBrk="0" fontAlgn="base" hangingPunct="0">
                  <a:lnSpc>
                    <a:spcPct val="93000"/>
                  </a:lnSpc>
                  <a:spcBef>
                    <a:spcPct val="0"/>
                  </a:spcBef>
                  <a:spcAft>
                    <a:spcPct val="0"/>
                  </a:spcAft>
                  <a:buClr>
                    <a:srgbClr val="000000"/>
                  </a:buClr>
                  <a:buSzPct val="100000"/>
                  <a:buFont typeface="Arial" panose="020B0604020202020204" pitchFamily="34" charset="0"/>
                  <a:buNone/>
                </a:pPr>
                <a:r>
                  <a:rPr lang="en-GB" altLang="en-US" sz="2400">
                    <a:solidFill>
                      <a:srgbClr val="000000"/>
                    </a:solidFill>
                    <a:latin typeface="Times New Roman" panose="02020603050405020304" pitchFamily="18" charset="0"/>
                  </a:rPr>
                  <a:t>Earth</a:t>
                </a:r>
              </a:p>
            </p:txBody>
          </p:sp>
          <p:sp>
            <p:nvSpPr>
              <p:cNvPr id="416777" name="Text Box 9"/>
              <p:cNvSpPr txBox="1">
                <a:spLocks noChangeArrowheads="1"/>
              </p:cNvSpPr>
              <p:nvPr/>
            </p:nvSpPr>
            <p:spPr bwMode="auto">
              <a:xfrm>
                <a:off x="2794" y="2885"/>
                <a:ext cx="585"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r" eaLnBrk="0" fontAlgn="base" hangingPunct="0">
                  <a:lnSpc>
                    <a:spcPct val="93000"/>
                  </a:lnSpc>
                  <a:spcBef>
                    <a:spcPct val="0"/>
                  </a:spcBef>
                  <a:spcAft>
                    <a:spcPct val="0"/>
                  </a:spcAft>
                  <a:buClr>
                    <a:srgbClr val="000000"/>
                  </a:buClr>
                  <a:buSzPct val="100000"/>
                  <a:buFont typeface="Arial" panose="020B0604020202020204" pitchFamily="34" charset="0"/>
                  <a:buNone/>
                </a:pPr>
                <a:r>
                  <a:rPr lang="en-GB" altLang="en-US" sz="2400">
                    <a:solidFill>
                      <a:srgbClr val="000000"/>
                    </a:solidFill>
                    <a:latin typeface="Times New Roman" panose="02020603050405020304" pitchFamily="18" charset="0"/>
                  </a:rPr>
                  <a:t>Pulsar</a:t>
                </a:r>
              </a:p>
            </p:txBody>
          </p:sp>
        </p:grpSp>
      </p:grpSp>
      <p:pic>
        <p:nvPicPr>
          <p:cNvPr id="41677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836613"/>
            <a:ext cx="2390775" cy="2725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16779" name="Group 11"/>
          <p:cNvGrpSpPr>
            <a:grpSpLocks/>
          </p:cNvGrpSpPr>
          <p:nvPr/>
        </p:nvGrpSpPr>
        <p:grpSpPr bwMode="auto">
          <a:xfrm>
            <a:off x="325438" y="4418013"/>
            <a:ext cx="3541712" cy="2420937"/>
            <a:chOff x="205" y="2783"/>
            <a:chExt cx="2231" cy="1525"/>
          </a:xfrm>
        </p:grpSpPr>
        <p:grpSp>
          <p:nvGrpSpPr>
            <p:cNvPr id="416780" name="Group 12"/>
            <p:cNvGrpSpPr>
              <a:grpSpLocks/>
            </p:cNvGrpSpPr>
            <p:nvPr/>
          </p:nvGrpSpPr>
          <p:grpSpPr bwMode="auto">
            <a:xfrm>
              <a:off x="737" y="2941"/>
              <a:ext cx="603" cy="1027"/>
              <a:chOff x="737" y="2941"/>
              <a:chExt cx="603" cy="1027"/>
            </a:xfrm>
          </p:grpSpPr>
          <p:sp>
            <p:nvSpPr>
              <p:cNvPr id="416781" name="AutoShape 13"/>
              <p:cNvSpPr>
                <a:spLocks noChangeArrowheads="1"/>
              </p:cNvSpPr>
              <p:nvPr/>
            </p:nvSpPr>
            <p:spPr bwMode="auto">
              <a:xfrm>
                <a:off x="737" y="2941"/>
                <a:ext cx="71" cy="1028"/>
              </a:xfrm>
              <a:prstGeom prst="triangle">
                <a:avLst>
                  <a:gd name="adj" fmla="val 50000"/>
                </a:avLst>
              </a:prstGeom>
              <a:noFill/>
              <a:ln w="3816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416782" name="AutoShape 14"/>
              <p:cNvSpPr>
                <a:spLocks noChangeArrowheads="1"/>
              </p:cNvSpPr>
              <p:nvPr/>
            </p:nvSpPr>
            <p:spPr bwMode="auto">
              <a:xfrm>
                <a:off x="915" y="2941"/>
                <a:ext cx="71" cy="1028"/>
              </a:xfrm>
              <a:prstGeom prst="triangle">
                <a:avLst>
                  <a:gd name="adj" fmla="val 50000"/>
                </a:avLst>
              </a:prstGeom>
              <a:noFill/>
              <a:ln w="3816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416783" name="AutoShape 15"/>
              <p:cNvSpPr>
                <a:spLocks noChangeArrowheads="1"/>
              </p:cNvSpPr>
              <p:nvPr/>
            </p:nvSpPr>
            <p:spPr bwMode="auto">
              <a:xfrm>
                <a:off x="1093" y="2941"/>
                <a:ext cx="71" cy="1028"/>
              </a:xfrm>
              <a:prstGeom prst="triangle">
                <a:avLst>
                  <a:gd name="adj" fmla="val 50000"/>
                </a:avLst>
              </a:prstGeom>
              <a:noFill/>
              <a:ln w="3816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416784" name="AutoShape 16"/>
              <p:cNvSpPr>
                <a:spLocks noChangeArrowheads="1"/>
              </p:cNvSpPr>
              <p:nvPr/>
            </p:nvSpPr>
            <p:spPr bwMode="auto">
              <a:xfrm>
                <a:off x="1270" y="2941"/>
                <a:ext cx="71" cy="1028"/>
              </a:xfrm>
              <a:prstGeom prst="triangle">
                <a:avLst>
                  <a:gd name="adj" fmla="val 50000"/>
                </a:avLst>
              </a:prstGeom>
              <a:noFill/>
              <a:ln w="3816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grpSp>
        <p:grpSp>
          <p:nvGrpSpPr>
            <p:cNvPr id="416785" name="Group 17"/>
            <p:cNvGrpSpPr>
              <a:grpSpLocks/>
            </p:cNvGrpSpPr>
            <p:nvPr/>
          </p:nvGrpSpPr>
          <p:grpSpPr bwMode="auto">
            <a:xfrm>
              <a:off x="1484" y="2941"/>
              <a:ext cx="603" cy="1027"/>
              <a:chOff x="1484" y="2941"/>
              <a:chExt cx="603" cy="1027"/>
            </a:xfrm>
          </p:grpSpPr>
          <p:sp>
            <p:nvSpPr>
              <p:cNvPr id="416786" name="AutoShape 18"/>
              <p:cNvSpPr>
                <a:spLocks noChangeArrowheads="1"/>
              </p:cNvSpPr>
              <p:nvPr/>
            </p:nvSpPr>
            <p:spPr bwMode="auto">
              <a:xfrm>
                <a:off x="1484" y="2941"/>
                <a:ext cx="71" cy="1028"/>
              </a:xfrm>
              <a:prstGeom prst="triangle">
                <a:avLst>
                  <a:gd name="adj" fmla="val 50000"/>
                </a:avLst>
              </a:prstGeom>
              <a:noFill/>
              <a:ln w="3816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416787" name="AutoShape 19"/>
              <p:cNvSpPr>
                <a:spLocks noChangeArrowheads="1"/>
              </p:cNvSpPr>
              <p:nvPr/>
            </p:nvSpPr>
            <p:spPr bwMode="auto">
              <a:xfrm>
                <a:off x="1662" y="2941"/>
                <a:ext cx="71" cy="1028"/>
              </a:xfrm>
              <a:prstGeom prst="triangle">
                <a:avLst>
                  <a:gd name="adj" fmla="val 50000"/>
                </a:avLst>
              </a:prstGeom>
              <a:noFill/>
              <a:ln w="3816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416788" name="AutoShape 20"/>
              <p:cNvSpPr>
                <a:spLocks noChangeArrowheads="1"/>
              </p:cNvSpPr>
              <p:nvPr/>
            </p:nvSpPr>
            <p:spPr bwMode="auto">
              <a:xfrm>
                <a:off x="1839" y="2941"/>
                <a:ext cx="71" cy="1028"/>
              </a:xfrm>
              <a:prstGeom prst="triangle">
                <a:avLst>
                  <a:gd name="adj" fmla="val 50000"/>
                </a:avLst>
              </a:prstGeom>
              <a:noFill/>
              <a:ln w="3816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416789" name="AutoShape 21"/>
              <p:cNvSpPr>
                <a:spLocks noChangeArrowheads="1"/>
              </p:cNvSpPr>
              <p:nvPr/>
            </p:nvSpPr>
            <p:spPr bwMode="auto">
              <a:xfrm>
                <a:off x="2017" y="2941"/>
                <a:ext cx="71" cy="1028"/>
              </a:xfrm>
              <a:prstGeom prst="triangle">
                <a:avLst>
                  <a:gd name="adj" fmla="val 50000"/>
                </a:avLst>
              </a:prstGeom>
              <a:noFill/>
              <a:ln w="3816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grpSp>
        <p:sp>
          <p:nvSpPr>
            <p:cNvPr id="416790" name="Line 22"/>
            <p:cNvSpPr>
              <a:spLocks noChangeShapeType="1"/>
            </p:cNvSpPr>
            <p:nvPr/>
          </p:nvSpPr>
          <p:spPr bwMode="auto">
            <a:xfrm flipH="1">
              <a:off x="425" y="3969"/>
              <a:ext cx="2011" cy="1"/>
            </a:xfrm>
            <a:prstGeom prst="line">
              <a:avLst/>
            </a:prstGeom>
            <a:noFill/>
            <a:ln w="936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sp>
          <p:nvSpPr>
            <p:cNvPr id="416791" name="Line 23"/>
            <p:cNvSpPr>
              <a:spLocks noChangeShapeType="1"/>
            </p:cNvSpPr>
            <p:nvPr/>
          </p:nvSpPr>
          <p:spPr bwMode="auto">
            <a:xfrm>
              <a:off x="559" y="2783"/>
              <a:ext cx="1" cy="1384"/>
            </a:xfrm>
            <a:prstGeom prst="line">
              <a:avLst/>
            </a:prstGeom>
            <a:noFill/>
            <a:ln w="936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sp>
          <p:nvSpPr>
            <p:cNvPr id="416792" name="Text Box 24"/>
            <p:cNvSpPr txBox="1">
              <a:spLocks noChangeArrowheads="1"/>
            </p:cNvSpPr>
            <p:nvPr/>
          </p:nvSpPr>
          <p:spPr bwMode="auto">
            <a:xfrm>
              <a:off x="947" y="4030"/>
              <a:ext cx="524" cy="278"/>
            </a:xfrm>
            <a:prstGeom prst="rect">
              <a:avLst/>
            </a:pr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a:lnSpc>
                  <a:spcPct val="93000"/>
                </a:lnSpc>
                <a:spcBef>
                  <a:spcPct val="0"/>
                </a:spcBef>
                <a:spcAft>
                  <a:spcPct val="0"/>
                </a:spcAft>
                <a:buClr>
                  <a:srgbClr val="000000"/>
                </a:buClr>
                <a:buSzPct val="100000"/>
                <a:buFont typeface="Arial" panose="020B0604020202020204" pitchFamily="34" charset="0"/>
                <a:buNone/>
              </a:pPr>
              <a:r>
                <a:rPr lang="en-GB" altLang="en-US" sz="2400">
                  <a:solidFill>
                    <a:srgbClr val="0066FF"/>
                  </a:solidFill>
                  <a:latin typeface="Times New Roman" panose="02020603050405020304" pitchFamily="18" charset="0"/>
                </a:rPr>
                <a:t>Time</a:t>
              </a:r>
            </a:p>
          </p:txBody>
        </p:sp>
        <p:sp>
          <p:nvSpPr>
            <p:cNvPr id="416793" name="Text Box 25"/>
            <p:cNvSpPr txBox="1">
              <a:spLocks noChangeArrowheads="1"/>
            </p:cNvSpPr>
            <p:nvPr/>
          </p:nvSpPr>
          <p:spPr bwMode="auto">
            <a:xfrm rot="16200000">
              <a:off x="-52" y="3195"/>
              <a:ext cx="791" cy="278"/>
            </a:xfrm>
            <a:prstGeom prst="rect">
              <a:avLst/>
            </a:pr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a:lnSpc>
                  <a:spcPct val="93000"/>
                </a:lnSpc>
                <a:spcBef>
                  <a:spcPct val="0"/>
                </a:spcBef>
                <a:spcAft>
                  <a:spcPct val="0"/>
                </a:spcAft>
                <a:buClr>
                  <a:srgbClr val="000000"/>
                </a:buClr>
                <a:buSzPct val="100000"/>
                <a:buFont typeface="Arial" panose="020B0604020202020204" pitchFamily="34" charset="0"/>
                <a:buNone/>
              </a:pPr>
              <a:r>
                <a:rPr lang="en-GB" altLang="en-US" sz="2400">
                  <a:solidFill>
                    <a:srgbClr val="0066FF"/>
                  </a:solidFill>
                  <a:latin typeface="Times New Roman" panose="02020603050405020304" pitchFamily="18" charset="0"/>
                </a:rPr>
                <a:t>Intensity</a:t>
              </a:r>
            </a:p>
          </p:txBody>
        </p:sp>
      </p:grpSp>
      <p:pic>
        <p:nvPicPr>
          <p:cNvPr id="416794"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1052513"/>
            <a:ext cx="3001963" cy="225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6795"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620713"/>
            <a:ext cx="2743200"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6796"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763" y="2133600"/>
            <a:ext cx="1905000" cy="152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6797" name="Text Box 29"/>
          <p:cNvSpPr txBox="1">
            <a:spLocks noChangeArrowheads="1"/>
          </p:cNvSpPr>
          <p:nvPr/>
        </p:nvSpPr>
        <p:spPr bwMode="auto">
          <a:xfrm>
            <a:off x="552450" y="0"/>
            <a:ext cx="8023225"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ctr" fontAlgn="base" hangingPunct="0">
              <a:lnSpc>
                <a:spcPct val="97000"/>
              </a:lnSpc>
              <a:spcBef>
                <a:spcPct val="0"/>
              </a:spcBef>
              <a:spcAft>
                <a:spcPct val="0"/>
              </a:spcAft>
              <a:buClr>
                <a:srgbClr val="000000"/>
              </a:buClr>
              <a:buSzPct val="100000"/>
              <a:buFont typeface="Arial" panose="020B0604020202020204" pitchFamily="34" charset="0"/>
              <a:buNone/>
            </a:pPr>
            <a:r>
              <a:rPr lang="en-GB" altLang="en-US" sz="2900" b="1">
                <a:solidFill>
                  <a:srgbClr val="FFFF00"/>
                </a:solidFill>
                <a:latin typeface="Helvetica" panose="020B0604020202020204" pitchFamily="34" charset="0"/>
              </a:rPr>
              <a:t>P</a:t>
            </a:r>
            <a:r>
              <a:rPr lang="en-GB" altLang="en-US" sz="2900" b="1" i="1">
                <a:solidFill>
                  <a:srgbClr val="FF0000"/>
                </a:solidFill>
                <a:latin typeface="Helvetica" panose="020B0604020202020204" pitchFamily="34" charset="0"/>
              </a:rPr>
              <a:t>ulsar </a:t>
            </a:r>
            <a:r>
              <a:rPr lang="en-GB" altLang="en-US" sz="2900" b="1">
                <a:solidFill>
                  <a:srgbClr val="FFFF00"/>
                </a:solidFill>
                <a:latin typeface="Helvetica" panose="020B0604020202020204" pitchFamily="34" charset="0"/>
              </a:rPr>
              <a:t>T</a:t>
            </a:r>
            <a:r>
              <a:rPr lang="en-GB" altLang="en-US" sz="2900" b="1" i="1">
                <a:solidFill>
                  <a:srgbClr val="FF0000"/>
                </a:solidFill>
                <a:latin typeface="Helvetica" panose="020B0604020202020204" pitchFamily="34" charset="0"/>
              </a:rPr>
              <a:t>iming  </a:t>
            </a:r>
            <a:r>
              <a:rPr lang="en-GB" altLang="en-US" sz="2900" b="1">
                <a:solidFill>
                  <a:srgbClr val="FFFF00"/>
                </a:solidFill>
                <a:latin typeface="Helvetica" panose="020B0604020202020204" pitchFamily="34" charset="0"/>
              </a:rPr>
              <a:t>A</a:t>
            </a:r>
            <a:r>
              <a:rPr lang="en-GB" altLang="en-US" sz="2900" b="1" i="1">
                <a:solidFill>
                  <a:srgbClr val="FF0000"/>
                </a:solidFill>
                <a:latin typeface="Helvetica" panose="020B0604020202020204" pitchFamily="34" charset="0"/>
              </a:rPr>
              <a:t>rrays</a:t>
            </a:r>
            <a:r>
              <a:rPr lang="en-GB" altLang="en-US" sz="2900" b="1">
                <a:solidFill>
                  <a:srgbClr val="FF0000"/>
                </a:solidFill>
                <a:effectLst>
                  <a:outerShdw blurRad="38100" dist="38100" dir="2700000" algn="tl">
                    <a:srgbClr val="FFFFFF"/>
                  </a:outerShdw>
                </a:effectLst>
                <a:latin typeface="Helvetica" panose="020B0604020202020204" pitchFamily="34" charset="0"/>
              </a:rPr>
              <a:t> </a:t>
            </a:r>
            <a:r>
              <a:rPr lang="en-GB" altLang="en-US" sz="2900" b="1">
                <a:solidFill>
                  <a:srgbClr val="FF0000"/>
                </a:solidFill>
                <a:effectLst>
                  <a:outerShdw blurRad="38100" dist="38100" dir="2700000" algn="tl">
                    <a:srgbClr val="FFFFFF"/>
                  </a:outerShdw>
                </a:effectLst>
                <a:latin typeface="Lucida" pitchFamily="16" charset="0"/>
              </a:rPr>
              <a:t/>
            </a:r>
            <a:br>
              <a:rPr lang="en-GB" altLang="en-US" sz="2900" b="1">
                <a:solidFill>
                  <a:srgbClr val="FF0000"/>
                </a:solidFill>
                <a:effectLst>
                  <a:outerShdw blurRad="38100" dist="38100" dir="2700000" algn="tl">
                    <a:srgbClr val="FFFFFF"/>
                  </a:outerShdw>
                </a:effectLst>
                <a:latin typeface="Lucida" pitchFamily="16" charset="0"/>
              </a:rPr>
            </a:br>
            <a:endParaRPr lang="en-GB" altLang="en-US" sz="2900" b="1">
              <a:solidFill>
                <a:srgbClr val="FF0000"/>
              </a:solidFill>
              <a:effectLst>
                <a:outerShdw blurRad="38100" dist="38100" dir="2700000" algn="tl">
                  <a:srgbClr val="FFFFFF"/>
                </a:outerShdw>
              </a:effectLst>
              <a:latin typeface="Lucida" pitchFamily="16" charset="0"/>
            </a:endParaRPr>
          </a:p>
        </p:txBody>
      </p:sp>
      <p:sp>
        <p:nvSpPr>
          <p:cNvPr id="416798" name="Line 30"/>
          <p:cNvSpPr>
            <a:spLocks noChangeShapeType="1"/>
          </p:cNvSpPr>
          <p:nvPr/>
        </p:nvSpPr>
        <p:spPr bwMode="auto">
          <a:xfrm>
            <a:off x="1979613" y="3644900"/>
            <a:ext cx="1587" cy="792163"/>
          </a:xfrm>
          <a:prstGeom prst="line">
            <a:avLst/>
          </a:prstGeom>
          <a:noFill/>
          <a:ln w="76320">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199315086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8818" name="Text Box 2"/>
          <p:cNvSpPr txBox="1">
            <a:spLocks noChangeArrowheads="1"/>
          </p:cNvSpPr>
          <p:nvPr/>
        </p:nvSpPr>
        <p:spPr bwMode="auto">
          <a:xfrm>
            <a:off x="360363" y="914400"/>
            <a:ext cx="453707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a:lnSpc>
                <a:spcPct val="89000"/>
              </a:lnSpc>
              <a:spcBef>
                <a:spcPct val="0"/>
              </a:spcBef>
              <a:spcAft>
                <a:spcPct val="0"/>
              </a:spcAft>
              <a:buClr>
                <a:srgbClr val="000000"/>
              </a:buClr>
              <a:buSzPct val="100000"/>
              <a:buFont typeface="Arial" panose="020B0604020202020204" pitchFamily="34" charset="0"/>
              <a:buNone/>
            </a:pPr>
            <a:r>
              <a:rPr lang="en-GB" altLang="en-US" sz="2600">
                <a:solidFill>
                  <a:srgbClr val="00B8FF"/>
                </a:solidFill>
              </a:rPr>
              <a:t>PPTA</a:t>
            </a:r>
            <a:r>
              <a:rPr lang="en-GB" altLang="en-US" sz="2200">
                <a:solidFill>
                  <a:srgbClr val="FFFFFF"/>
                </a:solidFill>
              </a:rPr>
              <a:t> (Parkes pulsar timing array)</a:t>
            </a:r>
            <a:r>
              <a:rPr lang="ar-SA" altLang="en-US" sz="2200">
                <a:solidFill>
                  <a:srgbClr val="FFFFFF"/>
                </a:solidFill>
                <a:cs typeface="Arial" panose="020B0604020202020204" pitchFamily="34" charset="0"/>
              </a:rPr>
              <a:t>‏</a:t>
            </a:r>
            <a:endParaRPr lang="en-GB" altLang="en-US" sz="2200">
              <a:solidFill>
                <a:srgbClr val="FFFFFF"/>
              </a:solidFill>
            </a:endParaRPr>
          </a:p>
        </p:txBody>
      </p:sp>
      <p:sp>
        <p:nvSpPr>
          <p:cNvPr id="418819" name="Text Box 3"/>
          <p:cNvSpPr txBox="1">
            <a:spLocks noChangeArrowheads="1"/>
          </p:cNvSpPr>
          <p:nvPr/>
        </p:nvSpPr>
        <p:spPr bwMode="auto">
          <a:xfrm>
            <a:off x="457200" y="5257800"/>
            <a:ext cx="4546600"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a:lnSpc>
                <a:spcPct val="84000"/>
              </a:lnSpc>
              <a:spcBef>
                <a:spcPct val="0"/>
              </a:spcBef>
              <a:spcAft>
                <a:spcPct val="0"/>
              </a:spcAft>
              <a:buClr>
                <a:srgbClr val="000000"/>
              </a:buClr>
              <a:buSzPct val="100000"/>
              <a:buFont typeface="Arial" panose="020B0604020202020204" pitchFamily="34" charset="0"/>
              <a:buNone/>
            </a:pPr>
            <a:r>
              <a:rPr lang="en-GB" altLang="en-US" sz="2600">
                <a:solidFill>
                  <a:srgbClr val="00FFFF"/>
                </a:solidFill>
              </a:rPr>
              <a:t>   </a:t>
            </a:r>
            <a:r>
              <a:rPr lang="en-GB" altLang="en-US" sz="2600">
                <a:solidFill>
                  <a:srgbClr val="00FFFF"/>
                </a:solidFill>
                <a:latin typeface="Helvetic" pitchFamily="16" charset="0"/>
              </a:rPr>
              <a:t>LEAP </a:t>
            </a:r>
            <a:r>
              <a:rPr lang="en-GB" altLang="en-US" sz="2200">
                <a:solidFill>
                  <a:srgbClr val="FFFFFF"/>
                </a:solidFill>
                <a:latin typeface="Helvetic" pitchFamily="16" charset="0"/>
              </a:rPr>
              <a:t>(large European array </a:t>
            </a:r>
          </a:p>
          <a:p>
            <a:pPr fontAlgn="base">
              <a:lnSpc>
                <a:spcPct val="84000"/>
              </a:lnSpc>
              <a:spcBef>
                <a:spcPct val="0"/>
              </a:spcBef>
              <a:spcAft>
                <a:spcPct val="0"/>
              </a:spcAft>
              <a:buClr>
                <a:srgbClr val="000000"/>
              </a:buClr>
              <a:buSzPct val="100000"/>
              <a:buFont typeface="Arial" panose="020B0604020202020204" pitchFamily="34" charset="0"/>
              <a:buNone/>
            </a:pPr>
            <a:r>
              <a:rPr lang="en-GB" altLang="en-US" sz="2200">
                <a:solidFill>
                  <a:srgbClr val="FFFFFF"/>
                </a:solidFill>
                <a:latin typeface="Helvetic" pitchFamily="16" charset="0"/>
              </a:rPr>
              <a:t>   for pulsars)</a:t>
            </a:r>
            <a:r>
              <a:rPr lang="ar-SA" altLang="en-US" sz="2200">
                <a:solidFill>
                  <a:srgbClr val="FFFFFF"/>
                </a:solidFill>
                <a:latin typeface="Helvetic" pitchFamily="16" charset="0"/>
                <a:cs typeface="Arial" panose="020B0604020202020204" pitchFamily="34" charset="0"/>
              </a:rPr>
              <a:t>‏</a:t>
            </a:r>
            <a:endParaRPr lang="en-GB" altLang="en-US" sz="2200">
              <a:solidFill>
                <a:srgbClr val="FFFFFF"/>
              </a:solidFill>
              <a:latin typeface="Helvetic" pitchFamily="16" charset="0"/>
            </a:endParaRPr>
          </a:p>
        </p:txBody>
      </p:sp>
      <p:sp>
        <p:nvSpPr>
          <p:cNvPr id="418820" name="Text Box 4"/>
          <p:cNvSpPr txBox="1">
            <a:spLocks noChangeArrowheads="1"/>
          </p:cNvSpPr>
          <p:nvPr/>
        </p:nvSpPr>
        <p:spPr bwMode="auto">
          <a:xfrm>
            <a:off x="4094163" y="2971800"/>
            <a:ext cx="50498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a:lnSpc>
                <a:spcPct val="80000"/>
              </a:lnSpc>
              <a:spcBef>
                <a:spcPct val="0"/>
              </a:spcBef>
              <a:spcAft>
                <a:spcPct val="0"/>
              </a:spcAft>
              <a:buClr>
                <a:srgbClr val="000000"/>
              </a:buClr>
              <a:buSzPct val="100000"/>
              <a:buFont typeface="Arial" panose="020B0604020202020204" pitchFamily="34" charset="0"/>
              <a:buNone/>
            </a:pPr>
            <a:r>
              <a:rPr lang="en-GB" altLang="en-US" sz="2200">
                <a:solidFill>
                  <a:srgbClr val="00FFFF"/>
                </a:solidFill>
              </a:rPr>
              <a:t>   </a:t>
            </a:r>
            <a:r>
              <a:rPr lang="en-GB" altLang="en-US" sz="2200">
                <a:solidFill>
                  <a:srgbClr val="00DCFF"/>
                </a:solidFill>
              </a:rPr>
              <a:t>   </a:t>
            </a:r>
            <a:r>
              <a:rPr lang="en-GB" altLang="en-US" sz="2600">
                <a:solidFill>
                  <a:srgbClr val="00DCFF"/>
                </a:solidFill>
              </a:rPr>
              <a:t>NanoGrav </a:t>
            </a:r>
            <a:r>
              <a:rPr lang="en-GB" altLang="en-US" sz="2200">
                <a:solidFill>
                  <a:srgbClr val="FFFFFF"/>
                </a:solidFill>
              </a:rPr>
              <a:t>(north American nHz </a:t>
            </a:r>
          </a:p>
          <a:p>
            <a:pPr fontAlgn="base">
              <a:lnSpc>
                <a:spcPct val="80000"/>
              </a:lnSpc>
              <a:spcBef>
                <a:spcPct val="0"/>
              </a:spcBef>
              <a:spcAft>
                <a:spcPct val="0"/>
              </a:spcAft>
              <a:buClr>
                <a:srgbClr val="000000"/>
              </a:buClr>
              <a:buSzPct val="100000"/>
              <a:buFont typeface="Arial" panose="020B0604020202020204" pitchFamily="34" charset="0"/>
              <a:buNone/>
            </a:pPr>
            <a:r>
              <a:rPr lang="en-GB" altLang="en-US" sz="2200">
                <a:solidFill>
                  <a:srgbClr val="FFFFFF"/>
                </a:solidFill>
              </a:rPr>
              <a:t>      observatory for gravitational waves)</a:t>
            </a:r>
            <a:r>
              <a:rPr lang="ar-SA" altLang="en-US" sz="2200">
                <a:solidFill>
                  <a:srgbClr val="FFFFFF"/>
                </a:solidFill>
                <a:cs typeface="Arial" panose="020B0604020202020204" pitchFamily="34" charset="0"/>
              </a:rPr>
              <a:t>‏</a:t>
            </a:r>
            <a:endParaRPr lang="en-GB" altLang="en-US" sz="2200">
              <a:solidFill>
                <a:srgbClr val="FFFFFF"/>
              </a:solidFill>
            </a:endParaRPr>
          </a:p>
        </p:txBody>
      </p:sp>
      <p:pic>
        <p:nvPicPr>
          <p:cNvPr id="418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09550"/>
            <a:ext cx="3800475" cy="2533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8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828800"/>
            <a:ext cx="3476625" cy="303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88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886200"/>
            <a:ext cx="3333750" cy="27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3287529"/>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4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085850"/>
            <a:ext cx="8105775" cy="451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4723" name="Rectangle 3"/>
          <p:cNvSpPr>
            <a:spLocks noGrp="1" noChangeArrowheads="1"/>
          </p:cNvSpPr>
          <p:nvPr>
            <p:ph type="title"/>
          </p:nvPr>
        </p:nvSpPr>
        <p:spPr>
          <a:xfrm>
            <a:off x="0" y="241300"/>
            <a:ext cx="9144000" cy="509588"/>
          </a:xfrm>
          <a:noFill/>
          <a:ln/>
        </p:spPr>
        <p:txBody>
          <a:bodyPr/>
          <a:lstStyle/>
          <a:p>
            <a:r>
              <a:rPr lang="en-US" altLang="en-US" sz="2400">
                <a:solidFill>
                  <a:schemeClr val="tx1"/>
                </a:solidFill>
                <a:effectLst/>
              </a:rPr>
              <a:t>Galaxies merge </a:t>
            </a:r>
            <a:r>
              <a:rPr lang="en-US" altLang="en-US" sz="2400">
                <a:solidFill>
                  <a:schemeClr val="tx1"/>
                </a:solidFill>
                <a:effectLst/>
                <a:sym typeface="Wingdings" panose="05000000000000000000" pitchFamily="2" charset="2"/>
              </a:rPr>
              <a:t> black holes merge </a:t>
            </a:r>
            <a:br>
              <a:rPr lang="en-US" altLang="en-US" sz="2400">
                <a:solidFill>
                  <a:schemeClr val="tx1"/>
                </a:solidFill>
                <a:effectLst/>
                <a:sym typeface="Wingdings" panose="05000000000000000000" pitchFamily="2" charset="2"/>
              </a:rPr>
            </a:br>
            <a:r>
              <a:rPr lang="en-US" altLang="en-US" sz="2400">
                <a:solidFill>
                  <a:schemeClr val="tx1"/>
                </a:solidFill>
                <a:effectLst/>
                <a:sym typeface="Wingdings" panose="05000000000000000000" pitchFamily="2" charset="2"/>
              </a:rPr>
              <a:t> </a:t>
            </a:r>
            <a:r>
              <a:rPr lang="en-US" altLang="en-US" sz="2400">
                <a:solidFill>
                  <a:schemeClr val="folHlink"/>
                </a:solidFill>
                <a:effectLst/>
                <a:sym typeface="Wingdings" panose="05000000000000000000" pitchFamily="2" charset="2"/>
              </a:rPr>
              <a:t>Pulsar Timing Arrays</a:t>
            </a:r>
            <a:r>
              <a:rPr lang="en-US" altLang="en-US" sz="2400">
                <a:solidFill>
                  <a:schemeClr val="tx1"/>
                </a:solidFill>
                <a:effectLst/>
                <a:sym typeface="Wingdings" panose="05000000000000000000" pitchFamily="2" charset="2"/>
              </a:rPr>
              <a:t> detect them</a:t>
            </a:r>
          </a:p>
        </p:txBody>
      </p:sp>
      <p:pic>
        <p:nvPicPr>
          <p:cNvPr id="414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09909">
            <a:off x="6338888" y="3889375"/>
            <a:ext cx="1882775" cy="1235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4725" name="Rectangle 5"/>
          <p:cNvSpPr>
            <a:spLocks noChangeArrowheads="1"/>
          </p:cNvSpPr>
          <p:nvPr/>
        </p:nvSpPr>
        <p:spPr bwMode="auto">
          <a:xfrm>
            <a:off x="577850" y="5656263"/>
            <a:ext cx="8218488" cy="12017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effectLst>
                  <a:outerShdw blurRad="38100" dist="38100" dir="2700000" algn="tl">
                    <a:srgbClr val="FFFFFF"/>
                  </a:outerShdw>
                </a:effectLst>
                <a:latin typeface="Arial" panose="020B0604020202020204" pitchFamily="34" charset="0"/>
              </a:defRPr>
            </a:lvl1pPr>
            <a:lvl2pPr algn="ctr">
              <a:defRPr sz="4400">
                <a:solidFill>
                  <a:schemeClr val="tx2"/>
                </a:solidFill>
                <a:effectLst>
                  <a:outerShdw blurRad="38100" dist="38100" dir="2700000" algn="tl">
                    <a:srgbClr val="FFFFFF"/>
                  </a:outerShdw>
                </a:effectLst>
                <a:latin typeface="Arial" panose="020B0604020202020204" pitchFamily="34" charset="0"/>
              </a:defRPr>
            </a:lvl2pPr>
            <a:lvl3pPr algn="ctr">
              <a:defRPr sz="4400">
                <a:solidFill>
                  <a:schemeClr val="tx2"/>
                </a:solidFill>
                <a:effectLst>
                  <a:outerShdw blurRad="38100" dist="38100" dir="2700000" algn="tl">
                    <a:srgbClr val="FFFFFF"/>
                  </a:outerShdw>
                </a:effectLst>
                <a:latin typeface="Arial" panose="020B0604020202020204" pitchFamily="34" charset="0"/>
              </a:defRPr>
            </a:lvl3pPr>
            <a:lvl4pPr algn="ctr">
              <a:defRPr sz="4400">
                <a:solidFill>
                  <a:schemeClr val="tx2"/>
                </a:solidFill>
                <a:effectLst>
                  <a:outerShdw blurRad="38100" dist="38100" dir="2700000" algn="tl">
                    <a:srgbClr val="FFFFFF"/>
                  </a:outerShdw>
                </a:effectLst>
                <a:latin typeface="Arial" panose="020B0604020202020204" pitchFamily="34" charset="0"/>
              </a:defRPr>
            </a:lvl4pPr>
            <a:lvl5pPr algn="ctr">
              <a:defRPr sz="4400">
                <a:solidFill>
                  <a:schemeClr val="tx2"/>
                </a:solidFill>
                <a:effectLst>
                  <a:outerShdw blurRad="38100" dist="38100" dir="2700000" algn="tl">
                    <a:srgbClr val="FFFFFF"/>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a:lstStyle>
          <a:p>
            <a:pPr fontAlgn="base">
              <a:spcBef>
                <a:spcPct val="0"/>
              </a:spcBef>
              <a:spcAft>
                <a:spcPct val="0"/>
              </a:spcAft>
            </a:pPr>
            <a:r>
              <a:rPr lang="en-US" altLang="en-US" sz="2400" dirty="0">
                <a:solidFill>
                  <a:srgbClr val="FB8885"/>
                </a:solidFill>
                <a:effectLst/>
              </a:rPr>
              <a:t>How strong is the expected GW signal?</a:t>
            </a:r>
            <a:br>
              <a:rPr lang="en-US" altLang="en-US" sz="2400" dirty="0">
                <a:solidFill>
                  <a:srgbClr val="FB8885"/>
                </a:solidFill>
                <a:effectLst/>
              </a:rPr>
            </a:br>
            <a:endParaRPr lang="en-US" altLang="en-US" sz="2400" dirty="0">
              <a:solidFill>
                <a:srgbClr val="FB8885"/>
              </a:solidFill>
              <a:effectLst/>
              <a:sym typeface="Wingdings" panose="05000000000000000000" pitchFamily="2" charset="2"/>
            </a:endParaRPr>
          </a:p>
        </p:txBody>
      </p:sp>
    </p:spTree>
    <p:extLst>
      <p:ext uri="{BB962C8B-B14F-4D97-AF65-F5344CB8AC3E}">
        <p14:creationId xmlns:p14="http://schemas.microsoft.com/office/powerpoint/2010/main" val="29336253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effectLst>
                  <a:outerShdw blurRad="38100" dist="38100" dir="2700000" algn="tl">
                    <a:srgbClr val="000000">
                      <a:alpha val="43137"/>
                    </a:srgbClr>
                  </a:outerShdw>
                </a:effectLst>
              </a:rPr>
              <a:t>PTA sensitivity reached !</a:t>
            </a:r>
            <a:endParaRPr lang="en-US"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439172" y="1684897"/>
            <a:ext cx="5447660" cy="5113523"/>
          </a:xfrm>
          <a:prstGeom prst="rect">
            <a:avLst/>
          </a:prstGeom>
        </p:spPr>
      </p:pic>
      <p:sp>
        <p:nvSpPr>
          <p:cNvPr id="5" name="TextBox 4"/>
          <p:cNvSpPr txBox="1"/>
          <p:nvPr/>
        </p:nvSpPr>
        <p:spPr>
          <a:xfrm>
            <a:off x="560173" y="1318054"/>
            <a:ext cx="3352200" cy="369332"/>
          </a:xfrm>
          <a:prstGeom prst="rect">
            <a:avLst/>
          </a:prstGeom>
          <a:noFill/>
        </p:spPr>
        <p:txBody>
          <a:bodyPr wrap="none" rtlCol="0">
            <a:spAutoFit/>
          </a:bodyPr>
          <a:lstStyle/>
          <a:p>
            <a:r>
              <a:rPr lang="en-US" dirty="0" smtClean="0">
                <a:solidFill>
                  <a:schemeClr val="bg1"/>
                </a:solidFill>
              </a:rPr>
              <a:t>Shannon et al. (2015, Science)</a:t>
            </a:r>
            <a:endParaRPr lang="en-US" dirty="0">
              <a:solidFill>
                <a:schemeClr val="bg1"/>
              </a:solidFill>
            </a:endParaRPr>
          </a:p>
        </p:txBody>
      </p:sp>
    </p:spTree>
    <p:extLst>
      <p:ext uri="{BB962C8B-B14F-4D97-AF65-F5344CB8AC3E}">
        <p14:creationId xmlns:p14="http://schemas.microsoft.com/office/powerpoint/2010/main" val="36422743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495" y="0"/>
            <a:ext cx="9131505" cy="6652054"/>
          </a:xfrm>
          <a:prstGeom prst="rect">
            <a:avLst/>
          </a:prstGeom>
        </p:spPr>
      </p:pic>
    </p:spTree>
    <p:extLst>
      <p:ext uri="{BB962C8B-B14F-4D97-AF65-F5344CB8AC3E}">
        <p14:creationId xmlns:p14="http://schemas.microsoft.com/office/powerpoint/2010/main" val="2914677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04801"/>
            <a:ext cx="9146712" cy="6553200"/>
          </a:xfrm>
          <a:prstGeom prst="rect">
            <a:avLst/>
          </a:prstGeom>
        </p:spPr>
      </p:pic>
    </p:spTree>
    <p:extLst>
      <p:ext uri="{BB962C8B-B14F-4D97-AF65-F5344CB8AC3E}">
        <p14:creationId xmlns:p14="http://schemas.microsoft.com/office/powerpoint/2010/main" val="2381580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pb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199" y="88454"/>
            <a:ext cx="6693345" cy="6693345"/>
          </a:xfrm>
          <a:prstGeom prst="rect">
            <a:avLst/>
          </a:prstGeom>
        </p:spPr>
      </p:pic>
      <p:sp>
        <p:nvSpPr>
          <p:cNvPr id="72710" name="Text Box 6"/>
          <p:cNvSpPr txBox="1">
            <a:spLocks noChangeArrowheads="1"/>
          </p:cNvSpPr>
          <p:nvPr/>
        </p:nvSpPr>
        <p:spPr bwMode="auto">
          <a:xfrm>
            <a:off x="1143000" y="6172200"/>
            <a:ext cx="2895600" cy="366713"/>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50000"/>
              </a:spcBef>
            </a:pPr>
            <a:r>
              <a:rPr lang="en-US" b="1" i="1" dirty="0" smtClean="0">
                <a:solidFill>
                  <a:srgbClr val="FFFFFF"/>
                </a:solidFill>
                <a:latin typeface="Times New Roman" charset="0"/>
                <a:cs typeface="+mn-cs"/>
              </a:rPr>
              <a:t>(</a:t>
            </a:r>
            <a:r>
              <a:rPr lang="en-US" b="1" i="1" dirty="0" err="1" smtClean="0">
                <a:solidFill>
                  <a:srgbClr val="FFFFFF"/>
                </a:solidFill>
                <a:latin typeface="Times New Roman" charset="0"/>
                <a:cs typeface="+mn-cs"/>
              </a:rPr>
              <a:t>Centrella</a:t>
            </a:r>
            <a:r>
              <a:rPr lang="en-US" b="1" i="1" dirty="0" smtClean="0">
                <a:solidFill>
                  <a:srgbClr val="FFFFFF"/>
                </a:solidFill>
                <a:latin typeface="Times New Roman" charset="0"/>
                <a:cs typeface="+mn-cs"/>
              </a:rPr>
              <a:t> </a:t>
            </a:r>
            <a:r>
              <a:rPr lang="en-US" b="1" i="1" dirty="0">
                <a:solidFill>
                  <a:srgbClr val="FFFFFF"/>
                </a:solidFill>
                <a:latin typeface="Times New Roman" charset="0"/>
                <a:cs typeface="+mn-cs"/>
              </a:rPr>
              <a:t>et al.   </a:t>
            </a:r>
            <a:r>
              <a:rPr lang="en-US" b="1" i="1" dirty="0" smtClean="0">
                <a:solidFill>
                  <a:srgbClr val="FFFFFF"/>
                </a:solidFill>
                <a:latin typeface="Times New Roman" charset="0"/>
                <a:cs typeface="+mn-cs"/>
              </a:rPr>
              <a:t>2007</a:t>
            </a:r>
            <a:r>
              <a:rPr lang="en-US" b="1" i="1" dirty="0">
                <a:solidFill>
                  <a:srgbClr val="FFFFFF"/>
                </a:solidFill>
                <a:latin typeface="Times New Roman" charset="0"/>
                <a:cs typeface="+mn-cs"/>
              </a:rPr>
              <a:t>)</a:t>
            </a:r>
          </a:p>
        </p:txBody>
      </p:sp>
      <p:sp>
        <p:nvSpPr>
          <p:cNvPr id="2" name="Title 1"/>
          <p:cNvSpPr>
            <a:spLocks noGrp="1"/>
          </p:cNvSpPr>
          <p:nvPr>
            <p:ph type="title"/>
          </p:nvPr>
        </p:nvSpPr>
        <p:spPr>
          <a:xfrm>
            <a:off x="685800" y="-228600"/>
            <a:ext cx="7772400" cy="1143000"/>
          </a:xfrm>
        </p:spPr>
        <p:txBody>
          <a:bodyPr/>
          <a:lstStyle/>
          <a:p>
            <a:r>
              <a:rPr lang="en-US" dirty="0" err="1" smtClean="0"/>
              <a:t>Gravitációs</a:t>
            </a:r>
            <a:r>
              <a:rPr lang="en-US" dirty="0" smtClean="0"/>
              <a:t> </a:t>
            </a:r>
            <a:r>
              <a:rPr lang="en-US" dirty="0" err="1" smtClean="0"/>
              <a:t>hullámok</a:t>
            </a:r>
            <a:endParaRPr lang="en-US" dirty="0"/>
          </a:p>
        </p:txBody>
      </p:sp>
    </p:spTree>
    <p:extLst>
      <p:ext uri="{BB962C8B-B14F-4D97-AF65-F5344CB8AC3E}">
        <p14:creationId xmlns:p14="http://schemas.microsoft.com/office/powerpoint/2010/main" val="96190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2828" y="304800"/>
            <a:ext cx="9058344" cy="6363730"/>
          </a:xfrm>
          <a:prstGeom prst="rect">
            <a:avLst/>
          </a:prstGeom>
        </p:spPr>
      </p:pic>
    </p:spTree>
    <p:extLst>
      <p:ext uri="{BB962C8B-B14F-4D97-AF65-F5344CB8AC3E}">
        <p14:creationId xmlns:p14="http://schemas.microsoft.com/office/powerpoint/2010/main" val="28639057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65126"/>
            <a:ext cx="9121600" cy="6377545"/>
          </a:xfrm>
          <a:prstGeom prst="rect">
            <a:avLst/>
          </a:prstGeom>
        </p:spPr>
      </p:pic>
    </p:spTree>
    <p:extLst>
      <p:ext uri="{BB962C8B-B14F-4D97-AF65-F5344CB8AC3E}">
        <p14:creationId xmlns:p14="http://schemas.microsoft.com/office/powerpoint/2010/main" val="446439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73364"/>
            <a:ext cx="9053218" cy="6492874"/>
          </a:xfrm>
          <a:prstGeom prst="rect">
            <a:avLst/>
          </a:prstGeom>
        </p:spPr>
      </p:pic>
    </p:spTree>
    <p:extLst>
      <p:ext uri="{BB962C8B-B14F-4D97-AF65-F5344CB8AC3E}">
        <p14:creationId xmlns:p14="http://schemas.microsoft.com/office/powerpoint/2010/main" val="30119122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65127"/>
            <a:ext cx="9111540" cy="6492874"/>
          </a:xfrm>
          <a:prstGeom prst="rect">
            <a:avLst/>
          </a:prstGeom>
        </p:spPr>
      </p:pic>
    </p:spTree>
    <p:extLst>
      <p:ext uri="{BB962C8B-B14F-4D97-AF65-F5344CB8AC3E}">
        <p14:creationId xmlns:p14="http://schemas.microsoft.com/office/powerpoint/2010/main" val="21627772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384489"/>
          </a:xfrm>
        </p:spPr>
        <p:txBody>
          <a:bodyPr>
            <a:normAutofit fontScale="90000"/>
          </a:bodyPr>
          <a:lstStyle/>
          <a:p>
            <a:r>
              <a:rPr lang="en-US" b="1" dirty="0" err="1">
                <a:solidFill>
                  <a:srgbClr val="FF0000"/>
                </a:solidFill>
                <a:effectLst>
                  <a:outerShdw blurRad="38100" dist="38100" dir="2700000" algn="tl">
                    <a:srgbClr val="000000">
                      <a:alpha val="43137"/>
                    </a:srgbClr>
                  </a:outerShdw>
                </a:effectLst>
              </a:rPr>
              <a:t>Phinney’s</a:t>
            </a:r>
            <a:r>
              <a:rPr lang="en-US" b="1" dirty="0">
                <a:solidFill>
                  <a:srgbClr val="FF0000"/>
                </a:solidFill>
                <a:effectLst>
                  <a:outerShdw blurRad="38100" dist="38100" dir="2700000" algn="tl">
                    <a:srgbClr val="000000">
                      <a:alpha val="43137"/>
                    </a:srgbClr>
                  </a:outerShdw>
                </a:effectLst>
              </a:rPr>
              <a:t> Theorem (2001)</a:t>
            </a:r>
            <a:br>
              <a:rPr lang="en-US" b="1" dirty="0">
                <a:solidFill>
                  <a:srgbClr val="FF0000"/>
                </a:solidFill>
                <a:effectLst>
                  <a:outerShdw blurRad="38100" dist="38100" dir="2700000" algn="tl">
                    <a:srgbClr val="000000">
                      <a:alpha val="43137"/>
                    </a:srgbClr>
                  </a:outerShdw>
                </a:effectLst>
              </a:rPr>
            </a:br>
            <a:endParaRPr lang="en-US" dirty="0"/>
          </a:p>
        </p:txBody>
      </p:sp>
      <p:pic>
        <p:nvPicPr>
          <p:cNvPr id="4" name="Picture 3"/>
          <p:cNvPicPr>
            <a:picLocks noChangeAspect="1"/>
          </p:cNvPicPr>
          <p:nvPr/>
        </p:nvPicPr>
        <p:blipFill>
          <a:blip r:embed="rId2"/>
          <a:stretch>
            <a:fillRect/>
          </a:stretch>
        </p:blipFill>
        <p:spPr>
          <a:xfrm>
            <a:off x="843282" y="749615"/>
            <a:ext cx="5908051" cy="797202"/>
          </a:xfrm>
          <a:prstGeom prst="rect">
            <a:avLst/>
          </a:prstGeom>
        </p:spPr>
      </p:pic>
      <p:pic>
        <p:nvPicPr>
          <p:cNvPr id="5" name="Picture 4"/>
          <p:cNvPicPr>
            <a:picLocks noChangeAspect="1"/>
          </p:cNvPicPr>
          <p:nvPr/>
        </p:nvPicPr>
        <p:blipFill>
          <a:blip r:embed="rId3"/>
          <a:stretch>
            <a:fillRect/>
          </a:stretch>
        </p:blipFill>
        <p:spPr>
          <a:xfrm>
            <a:off x="1180585" y="1842008"/>
            <a:ext cx="2710697" cy="430626"/>
          </a:xfrm>
          <a:prstGeom prst="rect">
            <a:avLst/>
          </a:prstGeom>
        </p:spPr>
      </p:pic>
      <p:pic>
        <p:nvPicPr>
          <p:cNvPr id="6" name="Picture 5"/>
          <p:cNvPicPr>
            <a:picLocks noChangeAspect="1"/>
          </p:cNvPicPr>
          <p:nvPr/>
        </p:nvPicPr>
        <p:blipFill>
          <a:blip r:embed="rId4"/>
          <a:stretch>
            <a:fillRect/>
          </a:stretch>
        </p:blipFill>
        <p:spPr>
          <a:xfrm>
            <a:off x="843282" y="3185739"/>
            <a:ext cx="4922716" cy="787215"/>
          </a:xfrm>
          <a:prstGeom prst="rect">
            <a:avLst/>
          </a:prstGeom>
        </p:spPr>
      </p:pic>
      <p:pic>
        <p:nvPicPr>
          <p:cNvPr id="7" name="Picture 6"/>
          <p:cNvPicPr>
            <a:picLocks noChangeAspect="1"/>
          </p:cNvPicPr>
          <p:nvPr/>
        </p:nvPicPr>
        <p:blipFill>
          <a:blip r:embed="rId5"/>
          <a:stretch>
            <a:fillRect/>
          </a:stretch>
        </p:blipFill>
        <p:spPr>
          <a:xfrm>
            <a:off x="843282" y="2567335"/>
            <a:ext cx="2627569" cy="323703"/>
          </a:xfrm>
          <a:prstGeom prst="rect">
            <a:avLst/>
          </a:prstGeom>
        </p:spPr>
      </p:pic>
      <p:pic>
        <p:nvPicPr>
          <p:cNvPr id="8" name="Picture 7"/>
          <p:cNvPicPr>
            <a:picLocks noChangeAspect="1"/>
          </p:cNvPicPr>
          <p:nvPr/>
        </p:nvPicPr>
        <p:blipFill>
          <a:blip r:embed="rId6"/>
          <a:stretch>
            <a:fillRect/>
          </a:stretch>
        </p:blipFill>
        <p:spPr>
          <a:xfrm>
            <a:off x="1896291" y="3972954"/>
            <a:ext cx="1591036" cy="388006"/>
          </a:xfrm>
          <a:prstGeom prst="rect">
            <a:avLst/>
          </a:prstGeom>
        </p:spPr>
      </p:pic>
      <p:pic>
        <p:nvPicPr>
          <p:cNvPr id="9" name="Picture 8"/>
          <p:cNvPicPr>
            <a:picLocks noChangeAspect="1"/>
          </p:cNvPicPr>
          <p:nvPr/>
        </p:nvPicPr>
        <p:blipFill>
          <a:blip r:embed="rId7"/>
          <a:stretch>
            <a:fillRect/>
          </a:stretch>
        </p:blipFill>
        <p:spPr>
          <a:xfrm>
            <a:off x="3891282" y="3990417"/>
            <a:ext cx="1568783" cy="326991"/>
          </a:xfrm>
          <a:prstGeom prst="rect">
            <a:avLst/>
          </a:prstGeom>
        </p:spPr>
      </p:pic>
      <p:pic>
        <p:nvPicPr>
          <p:cNvPr id="10" name="Picture 9"/>
          <p:cNvPicPr>
            <a:picLocks noChangeAspect="1"/>
          </p:cNvPicPr>
          <p:nvPr/>
        </p:nvPicPr>
        <p:blipFill>
          <a:blip r:embed="rId8"/>
          <a:stretch>
            <a:fillRect/>
          </a:stretch>
        </p:blipFill>
        <p:spPr>
          <a:xfrm>
            <a:off x="773211" y="4487470"/>
            <a:ext cx="5978122" cy="837349"/>
          </a:xfrm>
          <a:prstGeom prst="rect">
            <a:avLst/>
          </a:prstGeom>
        </p:spPr>
      </p:pic>
      <p:pic>
        <p:nvPicPr>
          <p:cNvPr id="11" name="Content Placeholder 3"/>
          <p:cNvPicPr>
            <a:picLocks noGrp="1" noChangeAspect="1"/>
          </p:cNvPicPr>
          <p:nvPr>
            <p:ph idx="1"/>
          </p:nvPr>
        </p:nvPicPr>
        <p:blipFill>
          <a:blip r:embed="rId9"/>
          <a:stretch>
            <a:fillRect/>
          </a:stretch>
        </p:blipFill>
        <p:spPr>
          <a:xfrm>
            <a:off x="773211" y="5423814"/>
            <a:ext cx="5430370" cy="831041"/>
          </a:xfrm>
          <a:prstGeom prst="rect">
            <a:avLst/>
          </a:prstGeom>
        </p:spPr>
      </p:pic>
      <p:pic>
        <p:nvPicPr>
          <p:cNvPr id="12" name="Picture 11"/>
          <p:cNvPicPr>
            <a:picLocks noChangeAspect="1"/>
          </p:cNvPicPr>
          <p:nvPr/>
        </p:nvPicPr>
        <p:blipFill>
          <a:blip r:embed="rId10"/>
          <a:stretch>
            <a:fillRect/>
          </a:stretch>
        </p:blipFill>
        <p:spPr>
          <a:xfrm>
            <a:off x="4666947" y="6215021"/>
            <a:ext cx="3493448" cy="642979"/>
          </a:xfrm>
          <a:prstGeom prst="rect">
            <a:avLst/>
          </a:prstGeom>
        </p:spPr>
      </p:pic>
    </p:spTree>
    <p:extLst>
      <p:ext uri="{BB962C8B-B14F-4D97-AF65-F5344CB8AC3E}">
        <p14:creationId xmlns:p14="http://schemas.microsoft.com/office/powerpoint/2010/main" val="9798060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797549" y="2191544"/>
            <a:ext cx="7717801" cy="1181100"/>
          </a:xfrm>
          <a:prstGeom prst="rect">
            <a:avLst/>
          </a:prstGeom>
        </p:spPr>
      </p:pic>
    </p:spTree>
    <p:extLst>
      <p:ext uri="{BB962C8B-B14F-4D97-AF65-F5344CB8AC3E}">
        <p14:creationId xmlns:p14="http://schemas.microsoft.com/office/powerpoint/2010/main" val="4712890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8723" y="218113"/>
            <a:ext cx="9143201" cy="6220437"/>
          </a:xfrm>
          <a:prstGeom prst="rect">
            <a:avLst/>
          </a:prstGeom>
        </p:spPr>
      </p:pic>
      <p:sp>
        <p:nvSpPr>
          <p:cNvPr id="5" name="TextBox 4"/>
          <p:cNvSpPr txBox="1"/>
          <p:nvPr/>
        </p:nvSpPr>
        <p:spPr>
          <a:xfrm>
            <a:off x="873211" y="1825625"/>
            <a:ext cx="3188043" cy="369332"/>
          </a:xfrm>
          <a:prstGeom prst="rect">
            <a:avLst/>
          </a:prstGeom>
          <a:solidFill>
            <a:schemeClr val="bg1"/>
          </a:solidFill>
        </p:spPr>
        <p:txBody>
          <a:bodyPr wrap="square" rtlCol="0">
            <a:spAutoFit/>
          </a:bodyPr>
          <a:lstStyle/>
          <a:p>
            <a:r>
              <a:rPr lang="en-US" b="1" dirty="0" err="1" smtClean="0">
                <a:solidFill>
                  <a:srgbClr val="FF0000"/>
                </a:solidFill>
                <a:effectLst>
                  <a:outerShdw blurRad="38100" dist="38100" dir="2700000" algn="tl">
                    <a:srgbClr val="000000">
                      <a:alpha val="43137"/>
                    </a:srgbClr>
                  </a:outerShdw>
                </a:effectLst>
              </a:rPr>
              <a:t>Phinney’s</a:t>
            </a:r>
            <a:r>
              <a:rPr lang="en-US" b="1" dirty="0" smtClean="0">
                <a:solidFill>
                  <a:srgbClr val="FF0000"/>
                </a:solidFill>
                <a:effectLst>
                  <a:outerShdw blurRad="38100" dist="38100" dir="2700000" algn="tl">
                    <a:srgbClr val="000000">
                      <a:alpha val="43137"/>
                    </a:srgbClr>
                  </a:outerShdw>
                </a:effectLst>
              </a:rPr>
              <a:t> Theorem (2001)</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723748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2043" y="181232"/>
            <a:ext cx="8923607" cy="6500606"/>
          </a:xfrm>
          <a:prstGeom prst="rect">
            <a:avLst/>
          </a:prstGeom>
        </p:spPr>
      </p:pic>
      <p:sp>
        <p:nvSpPr>
          <p:cNvPr id="5" name="TextBox 4"/>
          <p:cNvSpPr txBox="1"/>
          <p:nvPr/>
        </p:nvSpPr>
        <p:spPr>
          <a:xfrm>
            <a:off x="815546" y="1573491"/>
            <a:ext cx="3188043" cy="369332"/>
          </a:xfrm>
          <a:prstGeom prst="rect">
            <a:avLst/>
          </a:prstGeom>
          <a:solidFill>
            <a:schemeClr val="bg1"/>
          </a:solidFill>
        </p:spPr>
        <p:txBody>
          <a:bodyPr wrap="square" rtlCol="0">
            <a:spAutoFit/>
          </a:bodyPr>
          <a:lstStyle/>
          <a:p>
            <a:r>
              <a:rPr lang="en-US" b="1" dirty="0" err="1" smtClean="0">
                <a:solidFill>
                  <a:srgbClr val="FF0000"/>
                </a:solidFill>
                <a:effectLst>
                  <a:outerShdw blurRad="38100" dist="38100" dir="2700000" algn="tl">
                    <a:srgbClr val="000000">
                      <a:alpha val="43137"/>
                    </a:srgbClr>
                  </a:outerShdw>
                </a:effectLst>
              </a:rPr>
              <a:t>Phinney’s</a:t>
            </a:r>
            <a:r>
              <a:rPr lang="en-US" b="1" dirty="0" smtClean="0">
                <a:solidFill>
                  <a:srgbClr val="FF0000"/>
                </a:solidFill>
                <a:effectLst>
                  <a:outerShdw blurRad="38100" dist="38100" dir="2700000" algn="tl">
                    <a:srgbClr val="000000">
                      <a:alpha val="43137"/>
                    </a:srgbClr>
                  </a:outerShdw>
                </a:effectLst>
              </a:rPr>
              <a:t> Theorem (2001)</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36781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0616" y="197709"/>
            <a:ext cx="9120487" cy="6561438"/>
          </a:xfrm>
          <a:prstGeom prst="rect">
            <a:avLst/>
          </a:prstGeom>
        </p:spPr>
      </p:pic>
      <p:sp>
        <p:nvSpPr>
          <p:cNvPr id="5" name="TextBox 4"/>
          <p:cNvSpPr txBox="1"/>
          <p:nvPr/>
        </p:nvSpPr>
        <p:spPr>
          <a:xfrm>
            <a:off x="807308" y="1456293"/>
            <a:ext cx="3188043" cy="369332"/>
          </a:xfrm>
          <a:prstGeom prst="rect">
            <a:avLst/>
          </a:prstGeom>
          <a:solidFill>
            <a:schemeClr val="bg1"/>
          </a:solidFill>
        </p:spPr>
        <p:txBody>
          <a:bodyPr wrap="square" rtlCol="0">
            <a:spAutoFit/>
          </a:bodyPr>
          <a:lstStyle/>
          <a:p>
            <a:r>
              <a:rPr lang="en-US" b="1" dirty="0" err="1" smtClean="0">
                <a:solidFill>
                  <a:srgbClr val="FF0000"/>
                </a:solidFill>
                <a:effectLst>
                  <a:outerShdw blurRad="38100" dist="38100" dir="2700000" algn="tl">
                    <a:srgbClr val="000000">
                      <a:alpha val="43137"/>
                    </a:srgbClr>
                  </a:outerShdw>
                </a:effectLst>
              </a:rPr>
              <a:t>Phinney’s</a:t>
            </a:r>
            <a:r>
              <a:rPr lang="en-US" b="1" dirty="0" smtClean="0">
                <a:solidFill>
                  <a:srgbClr val="FF0000"/>
                </a:solidFill>
                <a:effectLst>
                  <a:outerShdw blurRad="38100" dist="38100" dir="2700000" algn="tl">
                    <a:srgbClr val="000000">
                      <a:alpha val="43137"/>
                    </a:srgbClr>
                  </a:outerShdw>
                </a:effectLst>
              </a:rPr>
              <a:t> Theorem (2001)</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21116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0861" y="202053"/>
            <a:ext cx="9083140" cy="6364387"/>
          </a:xfrm>
          <a:prstGeom prst="rect">
            <a:avLst/>
          </a:prstGeom>
        </p:spPr>
      </p:pic>
    </p:spTree>
    <p:extLst>
      <p:ext uri="{BB962C8B-B14F-4D97-AF65-F5344CB8AC3E}">
        <p14:creationId xmlns:p14="http://schemas.microsoft.com/office/powerpoint/2010/main" val="32044965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C00000"/>
                </a:solidFill>
                <a:effectLst>
                  <a:outerShdw blurRad="38100" dist="38100" dir="2700000" algn="tl">
                    <a:srgbClr val="000000">
                      <a:alpha val="43137"/>
                    </a:srgbClr>
                  </a:outerShdw>
                </a:effectLst>
              </a:rPr>
              <a:t>Gravitációs</a:t>
            </a:r>
            <a:r>
              <a:rPr lang="en-US" b="1" dirty="0" smtClean="0">
                <a:solidFill>
                  <a:srgbClr val="C00000"/>
                </a:solidFill>
                <a:effectLst>
                  <a:outerShdw blurRad="38100" dist="38100" dir="2700000" algn="tl">
                    <a:srgbClr val="000000">
                      <a:alpha val="43137"/>
                    </a:srgbClr>
                  </a:outerShdw>
                </a:effectLst>
              </a:rPr>
              <a:t> </a:t>
            </a:r>
            <a:r>
              <a:rPr lang="en-US" b="1" dirty="0" err="1" smtClean="0">
                <a:solidFill>
                  <a:srgbClr val="C00000"/>
                </a:solidFill>
                <a:effectLst>
                  <a:outerShdw blurRad="38100" dist="38100" dir="2700000" algn="tl">
                    <a:srgbClr val="000000">
                      <a:alpha val="43137"/>
                    </a:srgbClr>
                  </a:outerShdw>
                </a:effectLst>
              </a:rPr>
              <a:t>hullámok</a:t>
            </a:r>
            <a:endParaRPr lang="en-US" dirty="0"/>
          </a:p>
        </p:txBody>
      </p:sp>
      <p:sp>
        <p:nvSpPr>
          <p:cNvPr id="3" name="Content Placeholder 2"/>
          <p:cNvSpPr>
            <a:spLocks noGrp="1"/>
          </p:cNvSpPr>
          <p:nvPr>
            <p:ph idx="1"/>
          </p:nvPr>
        </p:nvSpPr>
        <p:spPr>
          <a:xfrm>
            <a:off x="457200" y="1905000"/>
            <a:ext cx="8229600" cy="4191000"/>
          </a:xfrm>
        </p:spPr>
        <p:txBody>
          <a:bodyPr/>
          <a:lstStyle/>
          <a:p>
            <a:r>
              <a:rPr lang="en-US" sz="2800" dirty="0" err="1" smtClean="0"/>
              <a:t>Gravitációs</a:t>
            </a:r>
            <a:r>
              <a:rPr lang="en-US" sz="2800" dirty="0" smtClean="0"/>
              <a:t> </a:t>
            </a:r>
            <a:r>
              <a:rPr lang="en-US" sz="2800" dirty="0" err="1" smtClean="0"/>
              <a:t>hullámok</a:t>
            </a:r>
            <a:r>
              <a:rPr lang="en-US" sz="2800" dirty="0" smtClean="0"/>
              <a:t> = </a:t>
            </a:r>
            <a:r>
              <a:rPr lang="en-US" sz="2800" dirty="0" err="1" smtClean="0"/>
              <a:t>téridő</a:t>
            </a:r>
            <a:r>
              <a:rPr lang="en-US" sz="2800" dirty="0" smtClean="0"/>
              <a:t> </a:t>
            </a:r>
            <a:r>
              <a:rPr lang="en-US" sz="2800" dirty="0" err="1" smtClean="0"/>
              <a:t>disztorzió</a:t>
            </a:r>
            <a:endParaRPr lang="en-US" altLang="en-US" sz="2800" dirty="0"/>
          </a:p>
          <a:p>
            <a:r>
              <a:rPr lang="en-US" altLang="en-US" sz="2800" dirty="0" err="1" smtClean="0"/>
              <a:t>Fénysebességgel</a:t>
            </a:r>
            <a:r>
              <a:rPr lang="en-US" altLang="en-US" sz="2800" dirty="0" smtClean="0"/>
              <a:t> </a:t>
            </a:r>
            <a:r>
              <a:rPr lang="en-US" altLang="en-US" sz="2800" dirty="0" err="1" smtClean="0"/>
              <a:t>terjed</a:t>
            </a:r>
            <a:endParaRPr lang="en-US" altLang="en-US" sz="2800" dirty="0"/>
          </a:p>
          <a:p>
            <a:pPr algn="just"/>
            <a:r>
              <a:rPr lang="en-US" altLang="en-US" sz="2800" dirty="0" err="1" smtClean="0"/>
              <a:t>Relatív</a:t>
            </a:r>
            <a:r>
              <a:rPr lang="en-US" altLang="en-US" sz="2800" dirty="0" smtClean="0"/>
              <a:t> </a:t>
            </a:r>
            <a:r>
              <a:rPr lang="en-US" altLang="en-US" sz="2800" dirty="0" err="1" smtClean="0"/>
              <a:t>megnyúlás</a:t>
            </a:r>
            <a:endParaRPr lang="en-US" altLang="en-US" sz="2800" dirty="0" smtClean="0"/>
          </a:p>
          <a:p>
            <a:pPr algn="just"/>
            <a:r>
              <a:rPr lang="en-US" altLang="en-US" sz="2800" dirty="0" err="1" smtClean="0"/>
              <a:t>Távolsággal</a:t>
            </a:r>
            <a:r>
              <a:rPr lang="en-US" altLang="en-US" sz="2800" dirty="0" smtClean="0"/>
              <a:t> 1</a:t>
            </a:r>
            <a:r>
              <a:rPr lang="en-US" altLang="en-US" sz="2800" dirty="0"/>
              <a:t>/r </a:t>
            </a:r>
            <a:r>
              <a:rPr lang="en-US" altLang="en-US" sz="2800" dirty="0" err="1" smtClean="0"/>
              <a:t>szerint</a:t>
            </a:r>
            <a:r>
              <a:rPr lang="en-US" altLang="en-US" sz="2800" dirty="0" smtClean="0"/>
              <a:t> </a:t>
            </a:r>
            <a:r>
              <a:rPr lang="en-US" altLang="en-US" sz="2800" dirty="0" err="1" smtClean="0"/>
              <a:t>csökken</a:t>
            </a:r>
            <a:endParaRPr lang="en-US" altLang="en-US" sz="2800" dirty="0" smtClean="0"/>
          </a:p>
          <a:p>
            <a:pPr algn="just"/>
            <a:r>
              <a:rPr lang="en-US" altLang="en-US" sz="2800" dirty="0" err="1" smtClean="0"/>
              <a:t>Két</a:t>
            </a:r>
            <a:r>
              <a:rPr lang="en-US" altLang="en-US" sz="2800" dirty="0" smtClean="0"/>
              <a:t> </a:t>
            </a:r>
            <a:r>
              <a:rPr lang="en-US" altLang="en-US" sz="2800" dirty="0" err="1" smtClean="0"/>
              <a:t>polarizáció</a:t>
            </a:r>
            <a:endParaRPr lang="en-US" altLang="en-US" sz="2800" dirty="0"/>
          </a:p>
        </p:txBody>
      </p:sp>
      <p:pic>
        <p:nvPicPr>
          <p:cNvPr id="4" name="Picture 4" descr="orbit_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181600"/>
            <a:ext cx="11430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5" descr="hplus_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724400"/>
            <a:ext cx="11430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hplus_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6096000"/>
            <a:ext cx="576263" cy="57626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7" descr="hplus_8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181600"/>
            <a:ext cx="1143000" cy="1143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048404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1890" name="Text Box 2"/>
          <p:cNvSpPr txBox="1">
            <a:spLocks noChangeArrowheads="1"/>
          </p:cNvSpPr>
          <p:nvPr/>
        </p:nvSpPr>
        <p:spPr bwMode="auto">
          <a:xfrm>
            <a:off x="200025" y="877888"/>
            <a:ext cx="4179888" cy="268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a:lnSpc>
                <a:spcPct val="104000"/>
              </a:lnSpc>
              <a:spcBef>
                <a:spcPct val="0"/>
              </a:spcBef>
              <a:spcAft>
                <a:spcPct val="0"/>
              </a:spcAft>
              <a:buClr>
                <a:srgbClr val="000000"/>
              </a:buClr>
              <a:buSzPct val="100000"/>
              <a:buFont typeface="Arial" panose="020B0604020202020204" pitchFamily="34" charset="0"/>
              <a:buNone/>
            </a:pPr>
            <a:r>
              <a:rPr lang="en-GB" altLang="en-US" sz="2000" b="1" i="1">
                <a:solidFill>
                  <a:srgbClr val="FFFF66"/>
                </a:solidFill>
                <a:latin typeface="Helvetica" panose="020B0604020202020204" pitchFamily="34" charset="0"/>
              </a:rPr>
              <a:t>SEMI-ANALYTICAL MERGER TREES</a:t>
            </a:r>
            <a:r>
              <a:rPr lang="en-GB" altLang="en-US" sz="2000" b="1" i="1">
                <a:solidFill>
                  <a:srgbClr val="FFFF00"/>
                </a:solidFill>
                <a:latin typeface="Helvetica" panose="020B0604020202020204" pitchFamily="34" charset="0"/>
              </a:rPr>
              <a:t> </a:t>
            </a:r>
            <a:r>
              <a:rPr lang="en-GB" altLang="en-US" sz="1400">
                <a:solidFill>
                  <a:srgbClr val="FFFF66"/>
                </a:solidFill>
                <a:latin typeface="Helvetica" panose="020B0604020202020204" pitchFamily="34" charset="0"/>
              </a:rPr>
              <a:t>(Haehnelt &amp; Kaufmann 2000, Volonteri Haardt &amp; Madau 2003; Wyithe &amp; Loeb 2003; </a:t>
            </a:r>
            <a:r>
              <a:rPr lang="da-DK" altLang="en-US" sz="1400">
                <a:solidFill>
                  <a:srgbClr val="FFFF66"/>
                </a:solidFill>
                <a:latin typeface="Helvetica" panose="020B0604020202020204" pitchFamily="34" charset="0"/>
              </a:rPr>
              <a:t>Koushiappas &amp; Zentner 2006; Malbon et al. 2007; Yoo et al. 2007</a:t>
            </a:r>
            <a:r>
              <a:rPr lang="en-GB" altLang="en-US" sz="1400">
                <a:solidFill>
                  <a:srgbClr val="FFFF66"/>
                </a:solidFill>
                <a:latin typeface="Helvetica" panose="020B0604020202020204" pitchFamily="34" charset="0"/>
              </a:rPr>
              <a:t>)</a:t>
            </a:r>
            <a:r>
              <a:rPr lang="en-GB" altLang="en-US" sz="2000" b="1" i="1">
                <a:solidFill>
                  <a:srgbClr val="FFFF66"/>
                </a:solidFill>
                <a:latin typeface="Helvetica" panose="020B0604020202020204" pitchFamily="34" charset="0"/>
              </a:rPr>
              <a:t>:</a:t>
            </a:r>
          </a:p>
          <a:p>
            <a:pPr fontAlgn="base">
              <a:lnSpc>
                <a:spcPct val="132000"/>
              </a:lnSpc>
              <a:spcBef>
                <a:spcPct val="0"/>
              </a:spcBef>
              <a:spcAft>
                <a:spcPct val="0"/>
              </a:spcAft>
              <a:buClr>
                <a:srgbClr val="000000"/>
              </a:buClr>
              <a:buSzPct val="100000"/>
              <a:buFont typeface="Arial" panose="020B0604020202020204" pitchFamily="34" charset="0"/>
              <a:buNone/>
            </a:pPr>
            <a:r>
              <a:rPr lang="en-GB" altLang="en-US" sz="1600" b="1" i="1">
                <a:solidFill>
                  <a:srgbClr val="FFFFFF"/>
                </a:solidFill>
                <a:latin typeface="Helvetica" panose="020B0604020202020204" pitchFamily="34" charset="0"/>
              </a:rPr>
              <a:t>&gt;</a:t>
            </a:r>
            <a:r>
              <a:rPr lang="en-GB" altLang="en-US" sz="1600" b="1" i="1">
                <a:solidFill>
                  <a:srgbClr val="00FF00"/>
                </a:solidFill>
                <a:latin typeface="Helvetica" panose="020B0604020202020204" pitchFamily="34" charset="0"/>
              </a:rPr>
              <a:t> </a:t>
            </a:r>
            <a:r>
              <a:rPr lang="en-GB" altLang="en-US" sz="1600" b="1" i="1">
                <a:solidFill>
                  <a:srgbClr val="66FFFF"/>
                </a:solidFill>
                <a:latin typeface="Helvetica" panose="020B0604020202020204" pitchFamily="34" charset="0"/>
              </a:rPr>
              <a:t>Follow backwards the merger hierarchy by means of EPS Monte-Carlo   merger tree</a:t>
            </a:r>
          </a:p>
          <a:p>
            <a:pPr fontAlgn="base">
              <a:lnSpc>
                <a:spcPct val="132000"/>
              </a:lnSpc>
              <a:spcBef>
                <a:spcPct val="0"/>
              </a:spcBef>
              <a:spcAft>
                <a:spcPct val="0"/>
              </a:spcAft>
              <a:buClr>
                <a:srgbClr val="000000"/>
              </a:buClr>
              <a:buSzPct val="100000"/>
              <a:buFont typeface="Arial" panose="020B0604020202020204" pitchFamily="34" charset="0"/>
              <a:buNone/>
            </a:pPr>
            <a:endParaRPr lang="en-GB" altLang="en-US" sz="1600" b="1" i="1">
              <a:solidFill>
                <a:srgbClr val="66FFFF"/>
              </a:solidFill>
              <a:latin typeface="Helvetica" panose="020B0604020202020204" pitchFamily="34" charset="0"/>
            </a:endParaRPr>
          </a:p>
        </p:txBody>
      </p:sp>
      <p:sp>
        <p:nvSpPr>
          <p:cNvPr id="421891" name="Rectangle 3"/>
          <p:cNvSpPr>
            <a:spLocks noChangeArrowheads="1"/>
          </p:cNvSpPr>
          <p:nvPr/>
        </p:nvSpPr>
        <p:spPr bwMode="auto">
          <a:xfrm>
            <a:off x="193675" y="3236913"/>
            <a:ext cx="4244975"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a:lnSpc>
                <a:spcPct val="132000"/>
              </a:lnSpc>
              <a:spcBef>
                <a:spcPct val="0"/>
              </a:spcBef>
              <a:spcAft>
                <a:spcPct val="0"/>
              </a:spcAft>
              <a:buClr>
                <a:srgbClr val="000000"/>
              </a:buClr>
              <a:buSzPct val="100000"/>
              <a:buFont typeface="Wingdings" panose="05000000000000000000" pitchFamily="2" charset="2"/>
              <a:buChar char="Ø"/>
            </a:pPr>
            <a:r>
              <a:rPr lang="en-GB" altLang="en-US" sz="1600" b="1" i="1">
                <a:solidFill>
                  <a:srgbClr val="66FFFF"/>
                </a:solidFill>
              </a:rPr>
              <a:t>The semi-analytic code follows the </a:t>
            </a:r>
            <a:r>
              <a:rPr lang="en-GB" altLang="en-US" sz="1600" b="1" i="1">
                <a:solidFill>
                  <a:srgbClr val="FFFFFF"/>
                </a:solidFill>
              </a:rPr>
              <a:t>accretion</a:t>
            </a:r>
            <a:r>
              <a:rPr lang="en-GB" altLang="en-US" sz="1600" b="1" i="1">
                <a:solidFill>
                  <a:srgbClr val="66FFFF"/>
                </a:solidFill>
              </a:rPr>
              <a:t> and the </a:t>
            </a:r>
            <a:r>
              <a:rPr lang="en-GB" altLang="en-US" sz="1600" b="1" i="1">
                <a:solidFill>
                  <a:srgbClr val="FFFFFF"/>
                </a:solidFill>
              </a:rPr>
              <a:t>dynamical history</a:t>
            </a:r>
            <a:r>
              <a:rPr lang="en-GB" altLang="en-US" sz="1600" b="1" i="1">
                <a:solidFill>
                  <a:srgbClr val="66FFFF"/>
                </a:solidFill>
              </a:rPr>
              <a:t> of BHs in every single branch of the tree</a:t>
            </a:r>
            <a:r>
              <a:rPr lang="ar-SA" altLang="en-US" sz="1600">
                <a:solidFill>
                  <a:srgbClr val="FFFF00"/>
                </a:solidFill>
              </a:rPr>
              <a:t>‏</a:t>
            </a:r>
            <a:endParaRPr lang="en-GB" altLang="en-US" sz="1400" b="1" i="1">
              <a:solidFill>
                <a:srgbClr val="FFFF00"/>
              </a:solidFill>
              <a:latin typeface="Helvetica" panose="020B0604020202020204" pitchFamily="34" charset="0"/>
            </a:endParaRPr>
          </a:p>
        </p:txBody>
      </p:sp>
      <p:sp>
        <p:nvSpPr>
          <p:cNvPr id="421892" name="Text Box 4"/>
          <p:cNvSpPr txBox="1">
            <a:spLocks noChangeArrowheads="1"/>
          </p:cNvSpPr>
          <p:nvPr/>
        </p:nvSpPr>
        <p:spPr bwMode="auto">
          <a:xfrm>
            <a:off x="4572000" y="884238"/>
            <a:ext cx="4572000" cy="350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a:lnSpc>
                <a:spcPct val="104000"/>
              </a:lnSpc>
              <a:spcBef>
                <a:spcPct val="0"/>
              </a:spcBef>
              <a:spcAft>
                <a:spcPct val="0"/>
              </a:spcAft>
              <a:buClr>
                <a:srgbClr val="000000"/>
              </a:buClr>
              <a:buSzPct val="100000"/>
              <a:buFont typeface="Arial" panose="020B0604020202020204" pitchFamily="34" charset="0"/>
              <a:buNone/>
            </a:pPr>
            <a:r>
              <a:rPr lang="en-GB" altLang="en-US" sz="2000" b="1" i="1">
                <a:solidFill>
                  <a:srgbClr val="FFFF66"/>
                </a:solidFill>
                <a:latin typeface="Helvetica" panose="020B0604020202020204" pitchFamily="34" charset="0"/>
              </a:rPr>
              <a:t>MILLENNIUM RUN </a:t>
            </a:r>
            <a:r>
              <a:rPr lang="en-GB" altLang="en-US" sz="1400">
                <a:solidFill>
                  <a:srgbClr val="FFFF66"/>
                </a:solidFill>
                <a:latin typeface="Helvetica" panose="020B0604020202020204" pitchFamily="34" charset="0"/>
              </a:rPr>
              <a:t>(Springel et al 2005)</a:t>
            </a:r>
            <a:r>
              <a:rPr lang="en-GB" altLang="en-US" sz="2000" b="1" i="1">
                <a:solidFill>
                  <a:srgbClr val="FFFF66"/>
                </a:solidFill>
                <a:latin typeface="Helvetica" panose="020B0604020202020204" pitchFamily="34" charset="0"/>
              </a:rPr>
              <a:t>:</a:t>
            </a:r>
          </a:p>
          <a:p>
            <a:pPr fontAlgn="base">
              <a:lnSpc>
                <a:spcPct val="104000"/>
              </a:lnSpc>
              <a:spcBef>
                <a:spcPct val="0"/>
              </a:spcBef>
              <a:spcAft>
                <a:spcPct val="0"/>
              </a:spcAft>
              <a:buClr>
                <a:srgbClr val="000000"/>
              </a:buClr>
              <a:buSzPct val="100000"/>
              <a:buFont typeface="Arial" panose="020B0604020202020204" pitchFamily="34" charset="0"/>
              <a:buNone/>
            </a:pPr>
            <a:r>
              <a:rPr lang="en-GB" altLang="en-US" sz="1600">
                <a:solidFill>
                  <a:srgbClr val="FFFF66"/>
                </a:solidFill>
              </a:rPr>
              <a:t>Sesana, Vecchio, Volonteri (2009)</a:t>
            </a:r>
          </a:p>
          <a:p>
            <a:pPr fontAlgn="base">
              <a:lnSpc>
                <a:spcPct val="104000"/>
              </a:lnSpc>
              <a:spcBef>
                <a:spcPct val="0"/>
              </a:spcBef>
              <a:spcAft>
                <a:spcPct val="0"/>
              </a:spcAft>
              <a:buClr>
                <a:srgbClr val="000000"/>
              </a:buClr>
              <a:buSzPct val="100000"/>
              <a:buFont typeface="Arial" panose="020B0604020202020204" pitchFamily="34" charset="0"/>
              <a:buNone/>
            </a:pPr>
            <a:endParaRPr lang="en-GB" altLang="en-US" sz="2000" b="1" i="1">
              <a:solidFill>
                <a:srgbClr val="FFFF66"/>
              </a:solidFill>
              <a:latin typeface="Helvetica" panose="020B0604020202020204" pitchFamily="34" charset="0"/>
            </a:endParaRPr>
          </a:p>
          <a:p>
            <a:pPr fontAlgn="base">
              <a:lnSpc>
                <a:spcPct val="132000"/>
              </a:lnSpc>
              <a:spcBef>
                <a:spcPct val="0"/>
              </a:spcBef>
              <a:spcAft>
                <a:spcPct val="0"/>
              </a:spcAft>
              <a:buClr>
                <a:srgbClr val="000000"/>
              </a:buClr>
              <a:buSzPct val="100000"/>
              <a:buFont typeface="Arial" panose="020B0604020202020204" pitchFamily="34" charset="0"/>
              <a:buNone/>
            </a:pPr>
            <a:r>
              <a:rPr lang="en-GB" altLang="en-US" sz="1600" b="1" i="1">
                <a:solidFill>
                  <a:srgbClr val="FFFFFF"/>
                </a:solidFill>
                <a:latin typeface="Helvetica" panose="020B0604020202020204" pitchFamily="34" charset="0"/>
              </a:rPr>
              <a:t>&gt;</a:t>
            </a:r>
            <a:r>
              <a:rPr lang="en-GB" altLang="en-US" sz="1600" b="1" i="1">
                <a:solidFill>
                  <a:srgbClr val="00FF00"/>
                </a:solidFill>
                <a:latin typeface="Helvetica" panose="020B0604020202020204" pitchFamily="34" charset="0"/>
              </a:rPr>
              <a:t> </a:t>
            </a:r>
            <a:r>
              <a:rPr lang="en-GB" altLang="en-US" sz="1600" b="1" i="1">
                <a:solidFill>
                  <a:srgbClr val="00FFFF"/>
                </a:solidFill>
                <a:latin typeface="Helvetica" panose="020B0604020202020204" pitchFamily="34" charset="0"/>
              </a:rPr>
              <a:t>N-body</a:t>
            </a:r>
            <a:r>
              <a:rPr lang="en-GB" altLang="en-US" sz="1600" b="1" i="1">
                <a:solidFill>
                  <a:srgbClr val="66FFFF"/>
                </a:solidFill>
                <a:latin typeface="Helvetica" panose="020B0604020202020204" pitchFamily="34" charset="0"/>
              </a:rPr>
              <a:t> numerical simulations of </a:t>
            </a:r>
          </a:p>
          <a:p>
            <a:pPr fontAlgn="base">
              <a:lnSpc>
                <a:spcPct val="132000"/>
              </a:lnSpc>
              <a:spcBef>
                <a:spcPct val="0"/>
              </a:spcBef>
              <a:spcAft>
                <a:spcPct val="0"/>
              </a:spcAft>
              <a:buClr>
                <a:srgbClr val="000000"/>
              </a:buClr>
              <a:buSzPct val="100000"/>
              <a:buFont typeface="Arial" panose="020B0604020202020204" pitchFamily="34" charset="0"/>
              <a:buNone/>
            </a:pPr>
            <a:r>
              <a:rPr lang="en-GB" altLang="en-US" sz="1600" b="1" i="1">
                <a:solidFill>
                  <a:srgbClr val="66FFFF"/>
                </a:solidFill>
                <a:latin typeface="Helvetica" panose="020B0604020202020204" pitchFamily="34" charset="0"/>
              </a:rPr>
              <a:t> the halo hierarchy</a:t>
            </a:r>
          </a:p>
          <a:p>
            <a:pPr fontAlgn="base">
              <a:lnSpc>
                <a:spcPct val="132000"/>
              </a:lnSpc>
              <a:spcBef>
                <a:spcPct val="0"/>
              </a:spcBef>
              <a:spcAft>
                <a:spcPct val="0"/>
              </a:spcAft>
              <a:buClr>
                <a:srgbClr val="000000"/>
              </a:buClr>
              <a:buSzPct val="100000"/>
              <a:buFont typeface="Arial" panose="020B0604020202020204" pitchFamily="34" charset="0"/>
              <a:buNone/>
            </a:pPr>
            <a:r>
              <a:rPr lang="en-GB" altLang="en-US" sz="1600" b="1" i="1">
                <a:solidFill>
                  <a:srgbClr val="FFFFFF"/>
                </a:solidFill>
                <a:latin typeface="Helvetica" panose="020B0604020202020204" pitchFamily="34" charset="0"/>
              </a:rPr>
              <a:t>&gt;</a:t>
            </a:r>
            <a:r>
              <a:rPr lang="en-GB" altLang="en-US" sz="1600" b="1" i="1">
                <a:solidFill>
                  <a:srgbClr val="00FF00"/>
                </a:solidFill>
                <a:latin typeface="Helvetica" panose="020B0604020202020204" pitchFamily="34" charset="0"/>
              </a:rPr>
              <a:t> </a:t>
            </a:r>
            <a:r>
              <a:rPr lang="en-GB" altLang="en-US" sz="1600" b="1" i="1">
                <a:solidFill>
                  <a:srgbClr val="66FFFF"/>
                </a:solidFill>
                <a:latin typeface="Helvetica" panose="020B0604020202020204" pitchFamily="34" charset="0"/>
              </a:rPr>
              <a:t>Semi-analytical models for galaxy</a:t>
            </a:r>
          </a:p>
          <a:p>
            <a:pPr fontAlgn="base">
              <a:lnSpc>
                <a:spcPct val="132000"/>
              </a:lnSpc>
              <a:spcBef>
                <a:spcPct val="0"/>
              </a:spcBef>
              <a:spcAft>
                <a:spcPct val="0"/>
              </a:spcAft>
              <a:buClr>
                <a:srgbClr val="000000"/>
              </a:buClr>
              <a:buSzPct val="100000"/>
              <a:buFont typeface="Arial" panose="020B0604020202020204" pitchFamily="34" charset="0"/>
              <a:buNone/>
            </a:pPr>
            <a:r>
              <a:rPr lang="en-GB" altLang="en-US" sz="1600" b="1" i="1">
                <a:solidFill>
                  <a:srgbClr val="66FFFF"/>
                </a:solidFill>
                <a:latin typeface="Helvetica" panose="020B0604020202020204" pitchFamily="34" charset="0"/>
              </a:rPr>
              <a:t> formation and evolution</a:t>
            </a:r>
          </a:p>
          <a:p>
            <a:pPr fontAlgn="base">
              <a:lnSpc>
                <a:spcPct val="132000"/>
              </a:lnSpc>
              <a:spcBef>
                <a:spcPct val="0"/>
              </a:spcBef>
              <a:spcAft>
                <a:spcPct val="0"/>
              </a:spcAft>
              <a:buClr>
                <a:srgbClr val="000000"/>
              </a:buClr>
              <a:buSzPct val="100000"/>
              <a:buFont typeface="Arial" panose="020B0604020202020204" pitchFamily="34" charset="0"/>
              <a:buNone/>
            </a:pPr>
            <a:r>
              <a:rPr lang="en-GB" altLang="en-US" sz="1600" b="1" i="1">
                <a:solidFill>
                  <a:srgbClr val="FFFFFF"/>
                </a:solidFill>
                <a:latin typeface="Helvetica" panose="020B0604020202020204" pitchFamily="34" charset="0"/>
              </a:rPr>
              <a:t>&gt;  </a:t>
            </a:r>
            <a:r>
              <a:rPr lang="en-GB" altLang="en-US" sz="1600" b="1" i="1">
                <a:solidFill>
                  <a:srgbClr val="66FFFF"/>
                </a:solidFill>
                <a:latin typeface="Helvetica" panose="020B0604020202020204" pitchFamily="34" charset="0"/>
              </a:rPr>
              <a:t>We extract catalogues of merging</a:t>
            </a:r>
          </a:p>
          <a:p>
            <a:pPr fontAlgn="base">
              <a:lnSpc>
                <a:spcPct val="132000"/>
              </a:lnSpc>
              <a:spcBef>
                <a:spcPct val="0"/>
              </a:spcBef>
              <a:spcAft>
                <a:spcPct val="0"/>
              </a:spcAft>
              <a:buClr>
                <a:srgbClr val="000000"/>
              </a:buClr>
              <a:buSzPct val="100000"/>
              <a:buFont typeface="Arial" panose="020B0604020202020204" pitchFamily="34" charset="0"/>
              <a:buNone/>
            </a:pPr>
            <a:r>
              <a:rPr lang="en-GB" altLang="en-US" sz="1600" b="1" i="1">
                <a:solidFill>
                  <a:srgbClr val="66FFFF"/>
                </a:solidFill>
                <a:latin typeface="Helvetica" panose="020B0604020202020204" pitchFamily="34" charset="0"/>
              </a:rPr>
              <a:t> galaxies and we populate them with </a:t>
            </a:r>
          </a:p>
          <a:p>
            <a:pPr fontAlgn="base">
              <a:lnSpc>
                <a:spcPct val="132000"/>
              </a:lnSpc>
              <a:spcBef>
                <a:spcPct val="0"/>
              </a:spcBef>
              <a:spcAft>
                <a:spcPct val="0"/>
              </a:spcAft>
              <a:buClr>
                <a:srgbClr val="000000"/>
              </a:buClr>
              <a:buSzPct val="100000"/>
              <a:buFont typeface="Arial" panose="020B0604020202020204" pitchFamily="34" charset="0"/>
              <a:buNone/>
            </a:pPr>
            <a:r>
              <a:rPr lang="en-GB" altLang="en-US" sz="1600" b="1" i="1">
                <a:solidFill>
                  <a:srgbClr val="66FFFF"/>
                </a:solidFill>
                <a:latin typeface="Helvetica" panose="020B0604020202020204" pitchFamily="34" charset="0"/>
              </a:rPr>
              <a:t> sensible MBH prescriptions</a:t>
            </a:r>
            <a:r>
              <a:rPr lang="en-GB" altLang="en-US" b="1" i="1">
                <a:solidFill>
                  <a:srgbClr val="66FFFF"/>
                </a:solidFill>
                <a:latin typeface="Helvetica" panose="020B0604020202020204" pitchFamily="34" charset="0"/>
              </a:rPr>
              <a:t> </a:t>
            </a:r>
          </a:p>
          <a:p>
            <a:pPr algn="r" rtl="1" fontAlgn="base">
              <a:lnSpc>
                <a:spcPct val="132000"/>
              </a:lnSpc>
              <a:spcBef>
                <a:spcPct val="0"/>
              </a:spcBef>
              <a:spcAft>
                <a:spcPct val="0"/>
              </a:spcAft>
              <a:buClr>
                <a:srgbClr val="000000"/>
              </a:buClr>
              <a:buSzPct val="100000"/>
              <a:buFont typeface="Arial" panose="020B0604020202020204" pitchFamily="34" charset="0"/>
              <a:buNone/>
            </a:pPr>
            <a:endParaRPr lang="en-GB" altLang="en-US" sz="1600">
              <a:solidFill>
                <a:srgbClr val="FFFF66"/>
              </a:solidFill>
            </a:endParaRPr>
          </a:p>
        </p:txBody>
      </p:sp>
      <p:grpSp>
        <p:nvGrpSpPr>
          <p:cNvPr id="421894" name="Group 6"/>
          <p:cNvGrpSpPr>
            <a:grpSpLocks/>
          </p:cNvGrpSpPr>
          <p:nvPr/>
        </p:nvGrpSpPr>
        <p:grpSpPr bwMode="auto">
          <a:xfrm>
            <a:off x="962025" y="4351338"/>
            <a:ext cx="2805113" cy="2506662"/>
            <a:chOff x="430" y="2448"/>
            <a:chExt cx="1729" cy="1727"/>
          </a:xfrm>
        </p:grpSpPr>
        <p:pic>
          <p:nvPicPr>
            <p:cNvPr id="4218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 y="2453"/>
              <a:ext cx="1720" cy="1723"/>
            </a:xfrm>
            <a:prstGeom prst="rect">
              <a:avLst/>
            </a:prstGeom>
            <a:noFill/>
            <a:ln w="9525">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1896" name="AutoShape 8"/>
            <p:cNvSpPr>
              <a:spLocks noChangeArrowheads="1"/>
            </p:cNvSpPr>
            <p:nvPr/>
          </p:nvSpPr>
          <p:spPr bwMode="auto">
            <a:xfrm>
              <a:off x="430" y="2448"/>
              <a:ext cx="1730" cy="1721"/>
            </a:xfrm>
            <a:prstGeom prst="roundRect">
              <a:avLst>
                <a:gd name="adj" fmla="val 32"/>
              </a:avLst>
            </a:prstGeom>
            <a:noFill/>
            <a:ln w="36000">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grpSp>
      <p:pic>
        <p:nvPicPr>
          <p:cNvPr id="4218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338" y="4383088"/>
            <a:ext cx="2474912" cy="247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8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1898" name="Line 10"/>
          <p:cNvSpPr>
            <a:spLocks noChangeShapeType="1"/>
          </p:cNvSpPr>
          <p:nvPr/>
        </p:nvSpPr>
        <p:spPr bwMode="auto">
          <a:xfrm>
            <a:off x="4500563" y="1600200"/>
            <a:ext cx="1587" cy="2057400"/>
          </a:xfrm>
          <a:prstGeom prst="line">
            <a:avLst/>
          </a:prstGeom>
          <a:noFill/>
          <a:ln w="36720">
            <a:solidFill>
              <a:srgbClr val="FFFF6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sp>
        <p:nvSpPr>
          <p:cNvPr id="421899" name="Rectangle 11"/>
          <p:cNvSpPr>
            <a:spLocks noChangeArrowheads="1"/>
          </p:cNvSpPr>
          <p:nvPr/>
        </p:nvSpPr>
        <p:spPr bwMode="auto">
          <a:xfrm>
            <a:off x="457200" y="277813"/>
            <a:ext cx="822960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effectLst>
                  <a:outerShdw blurRad="38100" dist="38100" dir="2700000" algn="tl">
                    <a:srgbClr val="FFFFFF"/>
                  </a:outerShdw>
                </a:effectLst>
                <a:latin typeface="Arial" panose="020B0604020202020204" pitchFamily="34" charset="0"/>
              </a:defRPr>
            </a:lvl1pPr>
            <a:lvl2pPr algn="ctr">
              <a:defRPr sz="4400">
                <a:solidFill>
                  <a:schemeClr val="tx2"/>
                </a:solidFill>
                <a:effectLst>
                  <a:outerShdw blurRad="38100" dist="38100" dir="2700000" algn="tl">
                    <a:srgbClr val="FFFFFF"/>
                  </a:outerShdw>
                </a:effectLst>
                <a:latin typeface="Arial" panose="020B0604020202020204" pitchFamily="34" charset="0"/>
              </a:defRPr>
            </a:lvl2pPr>
            <a:lvl3pPr algn="ctr">
              <a:defRPr sz="4400">
                <a:solidFill>
                  <a:schemeClr val="tx2"/>
                </a:solidFill>
                <a:effectLst>
                  <a:outerShdw blurRad="38100" dist="38100" dir="2700000" algn="tl">
                    <a:srgbClr val="FFFFFF"/>
                  </a:outerShdw>
                </a:effectLst>
                <a:latin typeface="Arial" panose="020B0604020202020204" pitchFamily="34" charset="0"/>
              </a:defRPr>
            </a:lvl3pPr>
            <a:lvl4pPr algn="ctr">
              <a:defRPr sz="4400">
                <a:solidFill>
                  <a:schemeClr val="tx2"/>
                </a:solidFill>
                <a:effectLst>
                  <a:outerShdw blurRad="38100" dist="38100" dir="2700000" algn="tl">
                    <a:srgbClr val="FFFFFF"/>
                  </a:outerShdw>
                </a:effectLst>
                <a:latin typeface="Arial" panose="020B0604020202020204" pitchFamily="34" charset="0"/>
              </a:defRPr>
            </a:lvl4pPr>
            <a:lvl5pPr algn="ctr">
              <a:defRPr sz="4400">
                <a:solidFill>
                  <a:schemeClr val="tx2"/>
                </a:solidFill>
                <a:effectLst>
                  <a:outerShdw blurRad="38100" dist="38100" dir="2700000" algn="tl">
                    <a:srgbClr val="FFFFFF"/>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a:lstStyle>
          <a:p>
            <a:pPr fontAlgn="base">
              <a:spcBef>
                <a:spcPct val="0"/>
              </a:spcBef>
              <a:spcAft>
                <a:spcPct val="0"/>
              </a:spcAft>
            </a:pPr>
            <a:r>
              <a:rPr lang="en-US" altLang="en-US" sz="3600">
                <a:solidFill>
                  <a:srgbClr val="B2B2B2"/>
                </a:solidFill>
              </a:rPr>
              <a:t>Merger history</a:t>
            </a:r>
          </a:p>
        </p:txBody>
      </p:sp>
    </p:spTree>
    <p:extLst>
      <p:ext uri="{BB962C8B-B14F-4D97-AF65-F5344CB8AC3E}">
        <p14:creationId xmlns:p14="http://schemas.microsoft.com/office/powerpoint/2010/main" val="2299004919"/>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r>
              <a:rPr lang="en-US" altLang="en-US"/>
              <a:t>GW background for PTAs</a:t>
            </a:r>
          </a:p>
        </p:txBody>
      </p:sp>
      <p:sp>
        <p:nvSpPr>
          <p:cNvPr id="403467" name="Rectangle 11"/>
          <p:cNvSpPr>
            <a:spLocks noGrp="1" noChangeArrowheads="1"/>
          </p:cNvSpPr>
          <p:nvPr>
            <p:ph type="body" idx="1"/>
          </p:nvPr>
        </p:nvSpPr>
        <p:spPr>
          <a:xfrm>
            <a:off x="577850" y="1739900"/>
            <a:ext cx="8229600" cy="4530725"/>
          </a:xfrm>
          <a:noFill/>
          <a:ln/>
        </p:spPr>
        <p:txBody>
          <a:bodyPr/>
          <a:lstStyle/>
          <a:p>
            <a:pPr marL="609600" indent="-609600">
              <a:buFont typeface="Wingdings" panose="05000000000000000000" pitchFamily="2" charset="2"/>
              <a:buNone/>
            </a:pPr>
            <a:r>
              <a:rPr lang="en-US" altLang="en-US" sz="2800" b="1" dirty="0">
                <a:solidFill>
                  <a:srgbClr val="009900"/>
                </a:solidFill>
                <a:effectLst/>
              </a:rPr>
              <a:t>How many massive BH binaries have ~0.1-10 year orbital time?</a:t>
            </a:r>
          </a:p>
          <a:p>
            <a:pPr marL="990600" lvl="1" indent="-533400">
              <a:buFont typeface="Wingdings" panose="05000000000000000000" pitchFamily="2" charset="2"/>
              <a:buAutoNum type="arabicPeriod"/>
            </a:pPr>
            <a:endParaRPr lang="en-US" altLang="en-US" i="1" dirty="0">
              <a:solidFill>
                <a:srgbClr val="009900"/>
              </a:solidFill>
              <a:effectLst/>
            </a:endParaRPr>
          </a:p>
          <a:p>
            <a:pPr marL="990600" lvl="1" indent="-533400">
              <a:buFont typeface="Wingdings" panose="05000000000000000000" pitchFamily="2" charset="2"/>
              <a:buAutoNum type="arabicPeriod"/>
            </a:pPr>
            <a:r>
              <a:rPr lang="en-US" altLang="en-US" dirty="0">
                <a:solidFill>
                  <a:srgbClr val="FB8885"/>
                </a:solidFill>
                <a:effectLst/>
              </a:rPr>
              <a:t>Merger rate of galaxies</a:t>
            </a:r>
            <a:endParaRPr lang="en-US" altLang="en-US" baseline="-25000" dirty="0">
              <a:effectLst/>
            </a:endParaRPr>
          </a:p>
          <a:p>
            <a:pPr marL="990600" lvl="1" indent="-533400">
              <a:buFont typeface="Wingdings" panose="05000000000000000000" pitchFamily="2" charset="2"/>
              <a:buAutoNum type="arabicPeriod"/>
            </a:pPr>
            <a:endParaRPr lang="en-US" altLang="en-US" dirty="0">
              <a:solidFill>
                <a:srgbClr val="FB8885"/>
              </a:solidFill>
              <a:effectLst/>
            </a:endParaRPr>
          </a:p>
          <a:p>
            <a:pPr marL="990600" lvl="1" indent="-533400">
              <a:buFont typeface="Wingdings" panose="05000000000000000000" pitchFamily="2" charset="2"/>
              <a:buAutoNum type="arabicPeriod"/>
            </a:pPr>
            <a:r>
              <a:rPr lang="en-US" altLang="en-US" dirty="0">
                <a:solidFill>
                  <a:srgbClr val="FB8885"/>
                </a:solidFill>
                <a:effectLst/>
              </a:rPr>
              <a:t>Evolution of massive BH binaries during galaxy </a:t>
            </a:r>
            <a:r>
              <a:rPr lang="en-US" altLang="en-US" dirty="0" smtClean="0">
                <a:solidFill>
                  <a:srgbClr val="FB8885"/>
                </a:solidFill>
                <a:effectLst/>
              </a:rPr>
              <a:t>mergers</a:t>
            </a:r>
          </a:p>
          <a:p>
            <a:pPr marL="457200" lvl="1" indent="0">
              <a:buNone/>
            </a:pPr>
            <a:r>
              <a:rPr lang="en-US" altLang="en-US" dirty="0">
                <a:solidFill>
                  <a:srgbClr val="FB8885"/>
                </a:solidFill>
                <a:effectLst/>
              </a:rPr>
              <a:t>	</a:t>
            </a:r>
            <a:r>
              <a:rPr lang="en-US" altLang="en-US" dirty="0" smtClean="0">
                <a:solidFill>
                  <a:srgbClr val="FB8885"/>
                </a:solidFill>
                <a:effectLst/>
              </a:rPr>
              <a:t>	 </a:t>
            </a:r>
            <a:r>
              <a:rPr lang="en-US" altLang="en-US" dirty="0" smtClean="0">
                <a:solidFill>
                  <a:srgbClr val="FB8885"/>
                </a:solidFill>
                <a:effectLst/>
                <a:sym typeface="Wingdings" panose="05000000000000000000" pitchFamily="2" charset="2"/>
              </a:rPr>
              <a:t> can gas effect the binaries?</a:t>
            </a:r>
            <a:endParaRPr lang="en-US" altLang="en-US" baseline="-25000" dirty="0">
              <a:solidFill>
                <a:srgbClr val="FFFF00"/>
              </a:solidFill>
              <a:effectLst/>
            </a:endParaRPr>
          </a:p>
        </p:txBody>
      </p:sp>
    </p:spTree>
    <p:extLst>
      <p:ext uri="{BB962C8B-B14F-4D97-AF65-F5344CB8AC3E}">
        <p14:creationId xmlns:p14="http://schemas.microsoft.com/office/powerpoint/2010/main" val="4328992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384489"/>
          </a:xfrm>
        </p:spPr>
        <p:txBody>
          <a:bodyPr>
            <a:normAutofit fontScale="90000"/>
          </a:bodyPr>
          <a:lstStyle/>
          <a:p>
            <a:r>
              <a:rPr lang="en-US" b="1" dirty="0" err="1">
                <a:solidFill>
                  <a:srgbClr val="FF0000"/>
                </a:solidFill>
                <a:effectLst>
                  <a:outerShdw blurRad="38100" dist="38100" dir="2700000" algn="tl">
                    <a:srgbClr val="000000">
                      <a:alpha val="43137"/>
                    </a:srgbClr>
                  </a:outerShdw>
                </a:effectLst>
              </a:rPr>
              <a:t>Phinney’s</a:t>
            </a:r>
            <a:r>
              <a:rPr lang="en-US" b="1" dirty="0">
                <a:solidFill>
                  <a:srgbClr val="FF0000"/>
                </a:solidFill>
                <a:effectLst>
                  <a:outerShdw blurRad="38100" dist="38100" dir="2700000" algn="tl">
                    <a:srgbClr val="000000">
                      <a:alpha val="43137"/>
                    </a:srgbClr>
                  </a:outerShdw>
                </a:effectLst>
              </a:rPr>
              <a:t> Theorem (2001)</a:t>
            </a:r>
            <a:br>
              <a:rPr lang="en-US" b="1" dirty="0">
                <a:solidFill>
                  <a:srgbClr val="FF0000"/>
                </a:solidFill>
                <a:effectLst>
                  <a:outerShdw blurRad="38100" dist="38100" dir="2700000" algn="tl">
                    <a:srgbClr val="000000">
                      <a:alpha val="43137"/>
                    </a:srgbClr>
                  </a:outerShdw>
                </a:effectLst>
              </a:rPr>
            </a:br>
            <a:endParaRPr lang="en-US" dirty="0"/>
          </a:p>
        </p:txBody>
      </p:sp>
      <p:pic>
        <p:nvPicPr>
          <p:cNvPr id="10" name="Picture 9"/>
          <p:cNvPicPr>
            <a:picLocks noChangeAspect="1"/>
          </p:cNvPicPr>
          <p:nvPr/>
        </p:nvPicPr>
        <p:blipFill>
          <a:blip r:embed="rId2"/>
          <a:stretch>
            <a:fillRect/>
          </a:stretch>
        </p:blipFill>
        <p:spPr>
          <a:xfrm>
            <a:off x="628650" y="749615"/>
            <a:ext cx="5978122" cy="837349"/>
          </a:xfrm>
          <a:prstGeom prst="rect">
            <a:avLst/>
          </a:prstGeom>
        </p:spPr>
      </p:pic>
      <p:pic>
        <p:nvPicPr>
          <p:cNvPr id="11" name="Content Placeholder 3"/>
          <p:cNvPicPr>
            <a:picLocks noGrp="1" noChangeAspect="1"/>
          </p:cNvPicPr>
          <p:nvPr>
            <p:ph idx="1"/>
          </p:nvPr>
        </p:nvPicPr>
        <p:blipFill>
          <a:blip r:embed="rId3"/>
          <a:stretch>
            <a:fillRect/>
          </a:stretch>
        </p:blipFill>
        <p:spPr>
          <a:xfrm>
            <a:off x="628650" y="1685959"/>
            <a:ext cx="5430370" cy="831041"/>
          </a:xfrm>
          <a:prstGeom prst="rect">
            <a:avLst/>
          </a:prstGeom>
        </p:spPr>
      </p:pic>
      <p:pic>
        <p:nvPicPr>
          <p:cNvPr id="12" name="Picture 11"/>
          <p:cNvPicPr>
            <a:picLocks noChangeAspect="1"/>
          </p:cNvPicPr>
          <p:nvPr/>
        </p:nvPicPr>
        <p:blipFill>
          <a:blip r:embed="rId4"/>
          <a:stretch>
            <a:fillRect/>
          </a:stretch>
        </p:blipFill>
        <p:spPr>
          <a:xfrm>
            <a:off x="4522386" y="2477166"/>
            <a:ext cx="3493448" cy="642979"/>
          </a:xfrm>
          <a:prstGeom prst="rect">
            <a:avLst/>
          </a:prstGeom>
        </p:spPr>
      </p:pic>
      <p:pic>
        <p:nvPicPr>
          <p:cNvPr id="3" name="Picture 2"/>
          <p:cNvPicPr>
            <a:picLocks noChangeAspect="1"/>
          </p:cNvPicPr>
          <p:nvPr/>
        </p:nvPicPr>
        <p:blipFill>
          <a:blip r:embed="rId5"/>
          <a:stretch>
            <a:fillRect/>
          </a:stretch>
        </p:blipFill>
        <p:spPr>
          <a:xfrm>
            <a:off x="4283676" y="3266753"/>
            <a:ext cx="4471158" cy="644599"/>
          </a:xfrm>
          <a:prstGeom prst="rect">
            <a:avLst/>
          </a:prstGeom>
        </p:spPr>
      </p:pic>
      <p:pic>
        <p:nvPicPr>
          <p:cNvPr id="13" name="Picture 12"/>
          <p:cNvPicPr>
            <a:picLocks noChangeAspect="1"/>
          </p:cNvPicPr>
          <p:nvPr/>
        </p:nvPicPr>
        <p:blipFill>
          <a:blip r:embed="rId6"/>
          <a:stretch>
            <a:fillRect/>
          </a:stretch>
        </p:blipFill>
        <p:spPr>
          <a:xfrm>
            <a:off x="5976994" y="5269229"/>
            <a:ext cx="1775344" cy="326244"/>
          </a:xfrm>
          <a:prstGeom prst="rect">
            <a:avLst/>
          </a:prstGeom>
        </p:spPr>
      </p:pic>
      <p:pic>
        <p:nvPicPr>
          <p:cNvPr id="14" name="Picture 13"/>
          <p:cNvPicPr>
            <a:picLocks noChangeAspect="1"/>
          </p:cNvPicPr>
          <p:nvPr/>
        </p:nvPicPr>
        <p:blipFill>
          <a:blip r:embed="rId7"/>
          <a:stretch>
            <a:fillRect/>
          </a:stretch>
        </p:blipFill>
        <p:spPr>
          <a:xfrm>
            <a:off x="5392491" y="4035868"/>
            <a:ext cx="3295990" cy="671421"/>
          </a:xfrm>
          <a:prstGeom prst="rect">
            <a:avLst/>
          </a:prstGeom>
        </p:spPr>
      </p:pic>
      <p:pic>
        <p:nvPicPr>
          <p:cNvPr id="15" name="Picture 14"/>
          <p:cNvPicPr>
            <a:picLocks noChangeAspect="1"/>
          </p:cNvPicPr>
          <p:nvPr/>
        </p:nvPicPr>
        <p:blipFill>
          <a:blip r:embed="rId8"/>
          <a:stretch>
            <a:fillRect/>
          </a:stretch>
        </p:blipFill>
        <p:spPr>
          <a:xfrm>
            <a:off x="5986831" y="4865575"/>
            <a:ext cx="1872155" cy="272448"/>
          </a:xfrm>
          <a:prstGeom prst="rect">
            <a:avLst/>
          </a:prstGeom>
        </p:spPr>
      </p:pic>
      <p:pic>
        <p:nvPicPr>
          <p:cNvPr id="16" name="Picture 15"/>
          <p:cNvPicPr>
            <a:picLocks noChangeAspect="1"/>
          </p:cNvPicPr>
          <p:nvPr/>
        </p:nvPicPr>
        <p:blipFill>
          <a:blip r:embed="rId9"/>
          <a:stretch>
            <a:fillRect/>
          </a:stretch>
        </p:blipFill>
        <p:spPr>
          <a:xfrm>
            <a:off x="4999594" y="5699963"/>
            <a:ext cx="3973958" cy="589350"/>
          </a:xfrm>
          <a:prstGeom prst="rect">
            <a:avLst/>
          </a:prstGeom>
        </p:spPr>
      </p:pic>
    </p:spTree>
    <p:extLst>
      <p:ext uri="{BB962C8B-B14F-4D97-AF65-F5344CB8AC3E}">
        <p14:creationId xmlns:p14="http://schemas.microsoft.com/office/powerpoint/2010/main" val="25919997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385763" y="279400"/>
            <a:ext cx="8229600" cy="1139825"/>
          </a:xfrm>
        </p:spPr>
        <p:txBody>
          <a:bodyPr/>
          <a:lstStyle/>
          <a:p>
            <a:r>
              <a:rPr lang="en-US" altLang="en-US"/>
              <a:t>Evolution of binaries</a:t>
            </a:r>
          </a:p>
        </p:txBody>
      </p:sp>
      <p:sp>
        <p:nvSpPr>
          <p:cNvPr id="423939" name="Rectangle 3"/>
          <p:cNvSpPr>
            <a:spLocks noGrp="1" noChangeArrowheads="1"/>
          </p:cNvSpPr>
          <p:nvPr>
            <p:ph type="body" idx="1"/>
          </p:nvPr>
        </p:nvSpPr>
        <p:spPr>
          <a:xfrm>
            <a:off x="3881438" y="1547813"/>
            <a:ext cx="4840287" cy="2438400"/>
          </a:xfrm>
        </p:spPr>
        <p:txBody>
          <a:bodyPr/>
          <a:lstStyle/>
          <a:p>
            <a:pPr marL="609600" indent="-609600">
              <a:lnSpc>
                <a:spcPct val="90000"/>
              </a:lnSpc>
              <a:buFont typeface="Wingdings" panose="05000000000000000000" pitchFamily="2" charset="2"/>
              <a:buAutoNum type="arabicPeriod"/>
            </a:pPr>
            <a:r>
              <a:rPr lang="en-US" altLang="en-US" sz="2400"/>
              <a:t>Collisionless damping </a:t>
            </a:r>
            <a:r>
              <a:rPr lang="en-US" altLang="en-US" sz="2400">
                <a:solidFill>
                  <a:schemeClr val="tx2"/>
                </a:solidFill>
                <a:effectLst/>
              </a:rPr>
              <a:t>(</a:t>
            </a:r>
            <a:r>
              <a:rPr lang="en-US" altLang="en-US" sz="1800">
                <a:solidFill>
                  <a:schemeClr val="tx2"/>
                </a:solidFill>
                <a:effectLst/>
              </a:rPr>
              <a:t>~kpc; “dynamical friction”, “Landau damping”)</a:t>
            </a:r>
          </a:p>
          <a:p>
            <a:pPr marL="609600" indent="-609600">
              <a:lnSpc>
                <a:spcPct val="90000"/>
              </a:lnSpc>
              <a:buFont typeface="Wingdings" panose="05000000000000000000" pitchFamily="2" charset="2"/>
              <a:buAutoNum type="arabicPeriod"/>
            </a:pPr>
            <a:r>
              <a:rPr lang="en-US" altLang="en-US" sz="2400"/>
              <a:t>3-body encounters with stars </a:t>
            </a:r>
            <a:r>
              <a:rPr lang="en-US" altLang="en-US" sz="1800">
                <a:solidFill>
                  <a:schemeClr val="tx2"/>
                </a:solidFill>
                <a:effectLst/>
              </a:rPr>
              <a:t>(~ 1 pc)</a:t>
            </a:r>
          </a:p>
          <a:p>
            <a:pPr marL="609600" indent="-609600">
              <a:lnSpc>
                <a:spcPct val="90000"/>
              </a:lnSpc>
              <a:buFont typeface="Wingdings" panose="05000000000000000000" pitchFamily="2" charset="2"/>
              <a:buAutoNum type="arabicPeriod"/>
            </a:pPr>
            <a:r>
              <a:rPr lang="en-US" altLang="en-US" sz="2400">
                <a:solidFill>
                  <a:srgbClr val="FB8885"/>
                </a:solidFill>
                <a:effectLst/>
              </a:rPr>
              <a:t>Gas driven migration </a:t>
            </a:r>
            <a:r>
              <a:rPr lang="en-US" altLang="en-US" sz="1800">
                <a:solidFill>
                  <a:schemeClr val="tx2"/>
                </a:solidFill>
                <a:effectLst/>
              </a:rPr>
              <a:t>(~0.1 pc, “Type II migration”)</a:t>
            </a:r>
          </a:p>
          <a:p>
            <a:pPr marL="609600" indent="-609600">
              <a:lnSpc>
                <a:spcPct val="90000"/>
              </a:lnSpc>
              <a:buFont typeface="Wingdings" panose="05000000000000000000" pitchFamily="2" charset="2"/>
              <a:buAutoNum type="arabicPeriod"/>
            </a:pPr>
            <a:r>
              <a:rPr lang="en-US" altLang="en-US" sz="2400"/>
              <a:t>Gravitational waves </a:t>
            </a:r>
            <a:r>
              <a:rPr lang="en-US" altLang="en-US" sz="1800">
                <a:solidFill>
                  <a:schemeClr val="tx2"/>
                </a:solidFill>
                <a:effectLst/>
              </a:rPr>
              <a:t>(~0.01 pc)</a:t>
            </a:r>
          </a:p>
        </p:txBody>
      </p:sp>
      <p:sp>
        <p:nvSpPr>
          <p:cNvPr id="423940" name="Rectangle 4"/>
          <p:cNvSpPr>
            <a:spLocks noChangeArrowheads="1"/>
          </p:cNvSpPr>
          <p:nvPr/>
        </p:nvSpPr>
        <p:spPr bwMode="auto">
          <a:xfrm>
            <a:off x="3649663" y="4197350"/>
            <a:ext cx="54943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9pPr>
          </a:lstStyle>
          <a:p>
            <a:pPr fontAlgn="base">
              <a:spcAft>
                <a:spcPct val="0"/>
              </a:spcAft>
              <a:buClr>
                <a:srgbClr val="FFFFCC"/>
              </a:buClr>
              <a:buFont typeface="Wingdings" panose="05000000000000000000" pitchFamily="2" charset="2"/>
              <a:buNone/>
            </a:pPr>
            <a:r>
              <a:rPr lang="en-US" altLang="en-US" sz="2000">
                <a:solidFill>
                  <a:srgbClr val="FF0B0B"/>
                </a:solidFill>
                <a:effectLst/>
              </a:rPr>
              <a:t>Final parsec problem:</a:t>
            </a:r>
          </a:p>
          <a:p>
            <a:pPr fontAlgn="base">
              <a:spcAft>
                <a:spcPct val="0"/>
              </a:spcAft>
              <a:buClr>
                <a:srgbClr val="FFFFCC"/>
              </a:buClr>
              <a:buFont typeface="Wingdings" panose="05000000000000000000" pitchFamily="2" charset="2"/>
              <a:buNone/>
            </a:pPr>
            <a:r>
              <a:rPr lang="en-US" altLang="en-US" sz="1800">
                <a:solidFill>
                  <a:srgbClr val="FF0B0B"/>
                </a:solidFill>
                <a:effectLst/>
              </a:rPr>
              <a:t>	</a:t>
            </a:r>
            <a:r>
              <a:rPr lang="en-US" altLang="en-US" sz="1600">
                <a:solidFill>
                  <a:srgbClr val="00FFFF"/>
                </a:solidFill>
                <a:effectLst/>
              </a:rPr>
              <a:t>without gas driven migration or rapid loss cone refilling</a:t>
            </a:r>
          </a:p>
          <a:p>
            <a:pPr fontAlgn="base">
              <a:spcAft>
                <a:spcPct val="0"/>
              </a:spcAft>
              <a:buClr>
                <a:srgbClr val="FFFFCC"/>
              </a:buClr>
              <a:buFont typeface="Wingdings" panose="05000000000000000000" pitchFamily="2" charset="2"/>
              <a:buNone/>
            </a:pPr>
            <a:r>
              <a:rPr lang="en-US" altLang="en-US" sz="1600">
                <a:solidFill>
                  <a:srgbClr val="00FFFF"/>
                </a:solidFill>
                <a:effectLst/>
              </a:rPr>
              <a:t>	binaries spend</a:t>
            </a:r>
            <a:r>
              <a:rPr lang="en-US" altLang="en-US" sz="1600">
                <a:solidFill>
                  <a:srgbClr val="FF0B0B"/>
                </a:solidFill>
                <a:effectLst/>
              </a:rPr>
              <a:t> more than a Hubble time</a:t>
            </a:r>
            <a:r>
              <a:rPr lang="en-US" altLang="en-US" sz="1600">
                <a:solidFill>
                  <a:srgbClr val="00FFFF"/>
                </a:solidFill>
                <a:effectLst/>
              </a:rPr>
              <a:t> at ~ 0.1-1 pc</a:t>
            </a:r>
            <a:endParaRPr lang="en-US" altLang="en-US" sz="1600">
              <a:solidFill>
                <a:srgbClr val="3399FF"/>
              </a:solidFill>
              <a:effectLst/>
            </a:endParaRPr>
          </a:p>
        </p:txBody>
      </p:sp>
      <p:pic>
        <p:nvPicPr>
          <p:cNvPr id="42394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355725"/>
            <a:ext cx="3495675"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3944" name="Text Box 8"/>
          <p:cNvSpPr txBox="1">
            <a:spLocks noChangeArrowheads="1"/>
          </p:cNvSpPr>
          <p:nvPr/>
        </p:nvSpPr>
        <p:spPr bwMode="auto">
          <a:xfrm>
            <a:off x="0" y="5387975"/>
            <a:ext cx="370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a:solidFill>
                  <a:srgbClr val="FFFFCC"/>
                </a:solidFill>
              </a:rPr>
              <a:t>Begelman, Blandford, Rees (1980)</a:t>
            </a:r>
          </a:p>
        </p:txBody>
      </p:sp>
    </p:spTree>
    <p:extLst>
      <p:ext uri="{BB962C8B-B14F-4D97-AF65-F5344CB8AC3E}">
        <p14:creationId xmlns:p14="http://schemas.microsoft.com/office/powerpoint/2010/main" val="7079611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385763" y="279400"/>
            <a:ext cx="8229600" cy="1139825"/>
          </a:xfrm>
        </p:spPr>
        <p:txBody>
          <a:bodyPr/>
          <a:lstStyle/>
          <a:p>
            <a:r>
              <a:rPr lang="en-US" altLang="en-US"/>
              <a:t>Evolution of binaries</a:t>
            </a:r>
          </a:p>
        </p:txBody>
      </p:sp>
      <p:sp>
        <p:nvSpPr>
          <p:cNvPr id="415747" name="Rectangle 3"/>
          <p:cNvSpPr>
            <a:spLocks noGrp="1" noChangeArrowheads="1"/>
          </p:cNvSpPr>
          <p:nvPr>
            <p:ph type="body" idx="1"/>
          </p:nvPr>
        </p:nvSpPr>
        <p:spPr>
          <a:xfrm>
            <a:off x="3881438" y="1547813"/>
            <a:ext cx="4840287" cy="2438400"/>
          </a:xfrm>
        </p:spPr>
        <p:txBody>
          <a:bodyPr/>
          <a:lstStyle/>
          <a:p>
            <a:pPr marL="609600" indent="-609600">
              <a:lnSpc>
                <a:spcPct val="90000"/>
              </a:lnSpc>
              <a:buFont typeface="Wingdings" panose="05000000000000000000" pitchFamily="2" charset="2"/>
              <a:buAutoNum type="arabicPeriod"/>
            </a:pPr>
            <a:r>
              <a:rPr lang="en-US" altLang="en-US" sz="2400"/>
              <a:t>Collisionless damping </a:t>
            </a:r>
            <a:r>
              <a:rPr lang="en-US" altLang="en-US" sz="2400">
                <a:solidFill>
                  <a:schemeClr val="tx2"/>
                </a:solidFill>
                <a:effectLst/>
              </a:rPr>
              <a:t>(</a:t>
            </a:r>
            <a:r>
              <a:rPr lang="en-US" altLang="en-US" sz="1800">
                <a:solidFill>
                  <a:schemeClr val="tx2"/>
                </a:solidFill>
                <a:effectLst/>
              </a:rPr>
              <a:t>~kpc; “dynamical friction”, “Landau damping”)</a:t>
            </a:r>
          </a:p>
          <a:p>
            <a:pPr marL="609600" indent="-609600">
              <a:lnSpc>
                <a:spcPct val="90000"/>
              </a:lnSpc>
              <a:buFont typeface="Wingdings" panose="05000000000000000000" pitchFamily="2" charset="2"/>
              <a:buAutoNum type="arabicPeriod"/>
            </a:pPr>
            <a:r>
              <a:rPr lang="en-US" altLang="en-US" sz="2400"/>
              <a:t>3-body encounters with stars </a:t>
            </a:r>
            <a:r>
              <a:rPr lang="en-US" altLang="en-US" sz="1800">
                <a:solidFill>
                  <a:schemeClr val="tx2"/>
                </a:solidFill>
                <a:effectLst/>
              </a:rPr>
              <a:t>(~ 1 pc)</a:t>
            </a:r>
          </a:p>
          <a:p>
            <a:pPr marL="609600" indent="-609600">
              <a:lnSpc>
                <a:spcPct val="90000"/>
              </a:lnSpc>
              <a:buFont typeface="Wingdings" panose="05000000000000000000" pitchFamily="2" charset="2"/>
              <a:buAutoNum type="arabicPeriod"/>
            </a:pPr>
            <a:r>
              <a:rPr lang="en-US" altLang="en-US" sz="2400">
                <a:solidFill>
                  <a:srgbClr val="FB8885"/>
                </a:solidFill>
                <a:effectLst/>
              </a:rPr>
              <a:t>Gas driven migration </a:t>
            </a:r>
            <a:r>
              <a:rPr lang="en-US" altLang="en-US" sz="1800">
                <a:solidFill>
                  <a:schemeClr val="tx2"/>
                </a:solidFill>
                <a:effectLst/>
              </a:rPr>
              <a:t>(~0.1 pc, “Type II migration”)</a:t>
            </a:r>
          </a:p>
          <a:p>
            <a:pPr marL="609600" indent="-609600">
              <a:lnSpc>
                <a:spcPct val="90000"/>
              </a:lnSpc>
              <a:buFont typeface="Wingdings" panose="05000000000000000000" pitchFamily="2" charset="2"/>
              <a:buAutoNum type="arabicPeriod"/>
            </a:pPr>
            <a:r>
              <a:rPr lang="en-US" altLang="en-US" sz="2400"/>
              <a:t>Gravitational waves </a:t>
            </a:r>
            <a:r>
              <a:rPr lang="en-US" altLang="en-US" sz="1800">
                <a:solidFill>
                  <a:schemeClr val="tx2"/>
                </a:solidFill>
                <a:effectLst/>
              </a:rPr>
              <a:t>(~0.01 pc)</a:t>
            </a:r>
          </a:p>
        </p:txBody>
      </p:sp>
      <p:sp>
        <p:nvSpPr>
          <p:cNvPr id="415748" name="Rectangle 4"/>
          <p:cNvSpPr>
            <a:spLocks noChangeArrowheads="1"/>
          </p:cNvSpPr>
          <p:nvPr/>
        </p:nvSpPr>
        <p:spPr bwMode="auto">
          <a:xfrm>
            <a:off x="3649663" y="4197350"/>
            <a:ext cx="54943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9pPr>
          </a:lstStyle>
          <a:p>
            <a:pPr fontAlgn="base">
              <a:spcAft>
                <a:spcPct val="0"/>
              </a:spcAft>
              <a:buClr>
                <a:srgbClr val="FFFFCC"/>
              </a:buClr>
              <a:buFont typeface="Wingdings" panose="05000000000000000000" pitchFamily="2" charset="2"/>
              <a:buNone/>
            </a:pPr>
            <a:r>
              <a:rPr lang="en-US" altLang="en-US" sz="2000">
                <a:solidFill>
                  <a:srgbClr val="FF0B0B"/>
                </a:solidFill>
                <a:effectLst/>
              </a:rPr>
              <a:t>Final parsec problem:</a:t>
            </a:r>
          </a:p>
          <a:p>
            <a:pPr fontAlgn="base">
              <a:spcAft>
                <a:spcPct val="0"/>
              </a:spcAft>
              <a:buClr>
                <a:srgbClr val="FFFFCC"/>
              </a:buClr>
              <a:buFont typeface="Wingdings" panose="05000000000000000000" pitchFamily="2" charset="2"/>
              <a:buNone/>
            </a:pPr>
            <a:r>
              <a:rPr lang="en-US" altLang="en-US" sz="1800">
                <a:solidFill>
                  <a:srgbClr val="FF0B0B"/>
                </a:solidFill>
                <a:effectLst/>
              </a:rPr>
              <a:t>	</a:t>
            </a:r>
            <a:r>
              <a:rPr lang="en-US" altLang="en-US" sz="1600">
                <a:solidFill>
                  <a:srgbClr val="00FFFF"/>
                </a:solidFill>
                <a:effectLst/>
              </a:rPr>
              <a:t>without gas driven migration or rapid loss cone refilling</a:t>
            </a:r>
          </a:p>
          <a:p>
            <a:pPr fontAlgn="base">
              <a:spcAft>
                <a:spcPct val="0"/>
              </a:spcAft>
              <a:buClr>
                <a:srgbClr val="FFFFCC"/>
              </a:buClr>
              <a:buFont typeface="Wingdings" panose="05000000000000000000" pitchFamily="2" charset="2"/>
              <a:buNone/>
            </a:pPr>
            <a:r>
              <a:rPr lang="en-US" altLang="en-US" sz="1600">
                <a:solidFill>
                  <a:srgbClr val="00FFFF"/>
                </a:solidFill>
                <a:effectLst/>
              </a:rPr>
              <a:t>	binaries spend</a:t>
            </a:r>
            <a:r>
              <a:rPr lang="en-US" altLang="en-US" sz="1600">
                <a:solidFill>
                  <a:srgbClr val="FF0B0B"/>
                </a:solidFill>
                <a:effectLst/>
              </a:rPr>
              <a:t> more than a Hubble time</a:t>
            </a:r>
            <a:r>
              <a:rPr lang="en-US" altLang="en-US" sz="1600">
                <a:solidFill>
                  <a:srgbClr val="00FFFF"/>
                </a:solidFill>
                <a:effectLst/>
              </a:rPr>
              <a:t> at ~ 0.1-1 pc</a:t>
            </a:r>
            <a:endParaRPr lang="en-US" altLang="en-US" sz="1600">
              <a:solidFill>
                <a:srgbClr val="3399FF"/>
              </a:solidFill>
              <a:effectLst/>
            </a:endParaRPr>
          </a:p>
        </p:txBody>
      </p:sp>
      <p:sp>
        <p:nvSpPr>
          <p:cNvPr id="415750" name="Rectangle 6"/>
          <p:cNvSpPr>
            <a:spLocks noChangeArrowheads="1"/>
          </p:cNvSpPr>
          <p:nvPr/>
        </p:nvSpPr>
        <p:spPr bwMode="auto">
          <a:xfrm>
            <a:off x="1500188" y="5964238"/>
            <a:ext cx="6643687" cy="893762"/>
          </a:xfrm>
          <a:prstGeom prst="rect">
            <a:avLst/>
          </a:prstGeom>
          <a:noFill/>
          <a:ln w="1905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Arial" panose="020B0604020202020204" pitchFamily="34" charset="0"/>
              </a:defRPr>
            </a:lvl9pPr>
          </a:lstStyle>
          <a:p>
            <a:pPr algn="ctr" fontAlgn="base">
              <a:spcAft>
                <a:spcPct val="0"/>
              </a:spcAft>
              <a:buClr>
                <a:srgbClr val="FFFFCC"/>
              </a:buClr>
              <a:buFont typeface="Wingdings" panose="05000000000000000000" pitchFamily="2" charset="2"/>
              <a:buNone/>
            </a:pPr>
            <a:r>
              <a:rPr lang="en-US" altLang="en-US" sz="2400">
                <a:solidFill>
                  <a:srgbClr val="FFFF00"/>
                </a:solidFill>
                <a:effectLst/>
              </a:rPr>
              <a:t>Number of binaries: enormous</a:t>
            </a:r>
          </a:p>
          <a:p>
            <a:pPr algn="ctr" fontAlgn="base">
              <a:spcAft>
                <a:spcPct val="0"/>
              </a:spcAft>
              <a:buClr>
                <a:srgbClr val="FFFFCC"/>
              </a:buClr>
              <a:buFont typeface="Wingdings" panose="05000000000000000000" pitchFamily="2" charset="2"/>
              <a:buNone/>
            </a:pPr>
            <a:r>
              <a:rPr lang="en-US" altLang="en-US" sz="2400">
                <a:solidFill>
                  <a:srgbClr val="FFFF00"/>
                </a:solidFill>
                <a:effectLst/>
              </a:rPr>
              <a:t>in the pulsar timing array frequency band ???</a:t>
            </a:r>
          </a:p>
        </p:txBody>
      </p:sp>
      <p:sp>
        <p:nvSpPr>
          <p:cNvPr id="415752" name="AutoShape 8"/>
          <p:cNvSpPr>
            <a:spLocks noChangeArrowheads="1"/>
          </p:cNvSpPr>
          <p:nvPr/>
        </p:nvSpPr>
        <p:spPr bwMode="auto">
          <a:xfrm>
            <a:off x="577850" y="6194425"/>
            <a:ext cx="922338" cy="306388"/>
          </a:xfrm>
          <a:prstGeom prst="rightArrow">
            <a:avLst>
              <a:gd name="adj1" fmla="val 50000"/>
              <a:gd name="adj2" fmla="val 7525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pic>
        <p:nvPicPr>
          <p:cNvPr id="41575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355725"/>
            <a:ext cx="3495675"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5754" name="Text Box 10"/>
          <p:cNvSpPr txBox="1">
            <a:spLocks noChangeArrowheads="1"/>
          </p:cNvSpPr>
          <p:nvPr/>
        </p:nvSpPr>
        <p:spPr bwMode="auto">
          <a:xfrm>
            <a:off x="0" y="5387975"/>
            <a:ext cx="370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a:solidFill>
                  <a:srgbClr val="FFFFCC"/>
                </a:solidFill>
              </a:rPr>
              <a:t>Begelman, Blandford, Rees (1980)</a:t>
            </a:r>
          </a:p>
        </p:txBody>
      </p:sp>
    </p:spTree>
    <p:extLst>
      <p:ext uri="{BB962C8B-B14F-4D97-AF65-F5344CB8AC3E}">
        <p14:creationId xmlns:p14="http://schemas.microsoft.com/office/powerpoint/2010/main" val="26841345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r>
              <a:rPr lang="en-US" altLang="en-US"/>
              <a:t>Within the last pc</a:t>
            </a:r>
          </a:p>
        </p:txBody>
      </p:sp>
      <p:pic>
        <p:nvPicPr>
          <p:cNvPr id="413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355725"/>
            <a:ext cx="4646613" cy="46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3700" name="Rectangle 4"/>
          <p:cNvSpPr>
            <a:spLocks noChangeArrowheads="1"/>
          </p:cNvSpPr>
          <p:nvPr/>
        </p:nvSpPr>
        <p:spPr bwMode="auto">
          <a:xfrm>
            <a:off x="-190500" y="6032500"/>
            <a:ext cx="522446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1" fontAlgn="base">
              <a:spcBef>
                <a:spcPct val="20000"/>
              </a:spcBef>
              <a:spcAft>
                <a:spcPct val="0"/>
              </a:spcAft>
              <a:buClr>
                <a:srgbClr val="FFFFCC"/>
              </a:buClr>
              <a:buSzPct val="75000"/>
              <a:buFont typeface="Wingdings" panose="05000000000000000000" pitchFamily="2" charset="2"/>
              <a:buNone/>
            </a:pPr>
            <a:r>
              <a:rPr lang="en-US" altLang="en-US" sz="1600">
                <a:solidFill>
                  <a:srgbClr val="B2B2B2"/>
                </a:solidFill>
              </a:rPr>
              <a:t>Cuadra et al. 2009; </a:t>
            </a:r>
          </a:p>
          <a:p>
            <a:pPr lvl="1" fontAlgn="base">
              <a:spcBef>
                <a:spcPct val="20000"/>
              </a:spcBef>
              <a:spcAft>
                <a:spcPct val="0"/>
              </a:spcAft>
              <a:buClr>
                <a:srgbClr val="FFFFCC"/>
              </a:buClr>
              <a:buSzPct val="75000"/>
              <a:buFont typeface="Wingdings" panose="05000000000000000000" pitchFamily="2" charset="2"/>
              <a:buNone/>
            </a:pPr>
            <a:r>
              <a:rPr lang="en-US" altLang="en-US" sz="1600">
                <a:solidFill>
                  <a:srgbClr val="B2B2B2"/>
                </a:solidFill>
              </a:rPr>
              <a:t>see also Ivanov et al. 1999; Armitage &amp; Natarayan 2002, 2005; MacFadyen &amp; Milosavljevic 2008;</a:t>
            </a:r>
          </a:p>
        </p:txBody>
      </p:sp>
      <p:sp>
        <p:nvSpPr>
          <p:cNvPr id="413701" name="Rectangle 5"/>
          <p:cNvSpPr>
            <a:spLocks noGrp="1" noChangeArrowheads="1"/>
          </p:cNvSpPr>
          <p:nvPr>
            <p:ph type="body" idx="1"/>
          </p:nvPr>
        </p:nvSpPr>
        <p:spPr>
          <a:xfrm>
            <a:off x="4956175" y="1585913"/>
            <a:ext cx="3995738" cy="4378325"/>
          </a:xfrm>
          <a:noFill/>
          <a:ln>
            <a:solidFill>
              <a:srgbClr val="FB8885"/>
            </a:solidFill>
            <a:miter lim="800000"/>
            <a:headEnd/>
            <a:tailEnd/>
          </a:ln>
        </p:spPr>
        <p:txBody>
          <a:bodyPr/>
          <a:lstStyle/>
          <a:p>
            <a:pPr marL="457200" indent="-457200">
              <a:lnSpc>
                <a:spcPct val="90000"/>
              </a:lnSpc>
              <a:buFont typeface="Wingdings" panose="05000000000000000000" pitchFamily="2" charset="2"/>
              <a:buAutoNum type="arabicPeriod"/>
            </a:pPr>
            <a:r>
              <a:rPr lang="en-US" altLang="en-US" sz="2400" i="1">
                <a:solidFill>
                  <a:srgbClr val="FB8885"/>
                </a:solidFill>
                <a:effectLst/>
              </a:rPr>
              <a:t>Thin</a:t>
            </a:r>
            <a:r>
              <a:rPr lang="en-US" altLang="en-US" sz="2400">
                <a:effectLst/>
              </a:rPr>
              <a:t> gaseous disk</a:t>
            </a:r>
          </a:p>
          <a:p>
            <a:pPr marL="457200" indent="-457200">
              <a:lnSpc>
                <a:spcPct val="90000"/>
              </a:lnSpc>
              <a:buFont typeface="Wingdings" panose="05000000000000000000" pitchFamily="2" charset="2"/>
              <a:buAutoNum type="arabicPeriod"/>
            </a:pPr>
            <a:r>
              <a:rPr lang="en-US" altLang="en-US" sz="2400">
                <a:effectLst/>
              </a:rPr>
              <a:t>Disk </a:t>
            </a:r>
            <a:r>
              <a:rPr lang="en-US" altLang="en-US" sz="2400" i="1">
                <a:solidFill>
                  <a:srgbClr val="FB8885"/>
                </a:solidFill>
                <a:effectLst/>
              </a:rPr>
              <a:t>aligns</a:t>
            </a:r>
            <a:r>
              <a:rPr lang="en-US" altLang="en-US" sz="2400">
                <a:effectLst/>
              </a:rPr>
              <a:t> with binary plane </a:t>
            </a:r>
            <a:r>
              <a:rPr lang="en-US" altLang="en-US" sz="1600">
                <a:solidFill>
                  <a:schemeClr val="tx2"/>
                </a:solidFill>
                <a:effectLst/>
              </a:rPr>
              <a:t>(Bardeen &amp; Peterson 1975, Ivanov et al. 1999)</a:t>
            </a:r>
            <a:endParaRPr lang="en-US" altLang="en-US" sz="2400">
              <a:effectLst/>
            </a:endParaRPr>
          </a:p>
          <a:p>
            <a:pPr marL="457200" indent="-457200">
              <a:lnSpc>
                <a:spcPct val="90000"/>
              </a:lnSpc>
              <a:buFont typeface="Wingdings" panose="05000000000000000000" pitchFamily="2" charset="2"/>
              <a:buAutoNum type="arabicPeriod"/>
            </a:pPr>
            <a:r>
              <a:rPr lang="en-US" altLang="en-US" sz="2400">
                <a:effectLst/>
              </a:rPr>
              <a:t>Binary evacuates </a:t>
            </a:r>
            <a:r>
              <a:rPr lang="en-US" altLang="en-US" sz="2400" i="1">
                <a:solidFill>
                  <a:srgbClr val="FB8885"/>
                </a:solidFill>
                <a:effectLst/>
              </a:rPr>
              <a:t>cavity</a:t>
            </a:r>
            <a:r>
              <a:rPr lang="en-US" altLang="en-US" sz="2400">
                <a:effectLst/>
              </a:rPr>
              <a:t> </a:t>
            </a:r>
            <a:r>
              <a:rPr lang="en-US" altLang="en-US" sz="1800">
                <a:solidFill>
                  <a:schemeClr val="tx2"/>
                </a:solidFill>
                <a:effectLst/>
              </a:rPr>
              <a:t>(Artymowicz &amp; Lubov 1994)</a:t>
            </a:r>
            <a:endParaRPr lang="en-US" altLang="en-US" sz="2400">
              <a:effectLst/>
            </a:endParaRPr>
          </a:p>
          <a:p>
            <a:pPr marL="457200" indent="-457200">
              <a:lnSpc>
                <a:spcPct val="90000"/>
              </a:lnSpc>
              <a:buFont typeface="Wingdings" panose="05000000000000000000" pitchFamily="2" charset="2"/>
              <a:buAutoNum type="arabicPeriod"/>
            </a:pPr>
            <a:r>
              <a:rPr lang="en-US" altLang="en-US" sz="2400" i="1">
                <a:solidFill>
                  <a:srgbClr val="FB8885"/>
                </a:solidFill>
                <a:effectLst/>
              </a:rPr>
              <a:t>Viscous</a:t>
            </a:r>
            <a:r>
              <a:rPr lang="en-US" altLang="en-US" sz="2400">
                <a:effectLst/>
              </a:rPr>
              <a:t> decay (</a:t>
            </a:r>
            <a:r>
              <a:rPr lang="en-US" altLang="en-US" sz="2000"/>
              <a:t>“Type II migration”)</a:t>
            </a:r>
            <a:endParaRPr lang="en-US" altLang="en-US" sz="2400">
              <a:effectLst/>
            </a:endParaRPr>
          </a:p>
          <a:p>
            <a:pPr marL="838200" lvl="1" indent="-381000">
              <a:lnSpc>
                <a:spcPct val="90000"/>
              </a:lnSpc>
              <a:buFont typeface="Wingdings" panose="05000000000000000000" pitchFamily="2" charset="2"/>
              <a:buAutoNum type="arabicPeriod"/>
            </a:pPr>
            <a:r>
              <a:rPr lang="en-US" altLang="en-US" sz="2000">
                <a:effectLst/>
              </a:rPr>
              <a:t>Secondary dominated</a:t>
            </a:r>
          </a:p>
          <a:p>
            <a:pPr marL="838200" lvl="1" indent="-381000">
              <a:lnSpc>
                <a:spcPct val="90000"/>
              </a:lnSpc>
              <a:buFont typeface="Wingdings" panose="05000000000000000000" pitchFamily="2" charset="2"/>
              <a:buAutoNum type="arabicPeriod"/>
            </a:pPr>
            <a:r>
              <a:rPr lang="en-US" altLang="en-US" sz="2000">
                <a:effectLst/>
              </a:rPr>
              <a:t>Disk dominated</a:t>
            </a:r>
          </a:p>
          <a:p>
            <a:pPr marL="457200" indent="-457200">
              <a:lnSpc>
                <a:spcPct val="90000"/>
              </a:lnSpc>
              <a:buFont typeface="Wingdings" panose="05000000000000000000" pitchFamily="2" charset="2"/>
              <a:buAutoNum type="arabicPeriod"/>
            </a:pPr>
            <a:r>
              <a:rPr lang="en-US" altLang="en-US" sz="2400" i="1">
                <a:solidFill>
                  <a:srgbClr val="FB8885"/>
                </a:solidFill>
                <a:effectLst/>
              </a:rPr>
              <a:t>Gravitational Wave</a:t>
            </a:r>
            <a:r>
              <a:rPr lang="en-US" altLang="en-US" sz="2400">
                <a:effectLst/>
              </a:rPr>
              <a:t> driven evolution</a:t>
            </a:r>
          </a:p>
        </p:txBody>
      </p:sp>
    </p:spTree>
    <p:extLst>
      <p:ext uri="{BB962C8B-B14F-4D97-AF65-F5344CB8AC3E}">
        <p14:creationId xmlns:p14="http://schemas.microsoft.com/office/powerpoint/2010/main" val="31192086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altLang="en-US"/>
              <a:t>Within the last pc</a:t>
            </a:r>
          </a:p>
        </p:txBody>
      </p:sp>
      <p:pic>
        <p:nvPicPr>
          <p:cNvPr id="4065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85913"/>
            <a:ext cx="4684713" cy="4613275"/>
          </a:xfrm>
          <a:prstGeom prst="rect">
            <a:avLst/>
          </a:prstGeom>
          <a:noFill/>
          <a:ln w="19050">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6535" name="Rectangle 7"/>
          <p:cNvSpPr>
            <a:spLocks noChangeArrowheads="1"/>
          </p:cNvSpPr>
          <p:nvPr/>
        </p:nvSpPr>
        <p:spPr bwMode="auto">
          <a:xfrm>
            <a:off x="-304800" y="6491288"/>
            <a:ext cx="5494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fontAlgn="base">
              <a:spcBef>
                <a:spcPct val="20000"/>
              </a:spcBef>
              <a:spcAft>
                <a:spcPct val="0"/>
              </a:spcAft>
              <a:buClr>
                <a:srgbClr val="B2B2B2"/>
              </a:buClr>
              <a:buSzPct val="75000"/>
              <a:buFont typeface="Wingdings" panose="05000000000000000000" pitchFamily="2" charset="2"/>
              <a:buNone/>
            </a:pPr>
            <a:r>
              <a:rPr lang="en-US" altLang="en-US">
                <a:solidFill>
                  <a:srgbClr val="B2B2B2"/>
                </a:solidFill>
              </a:rPr>
              <a:t>Haiman, Kocsis, Menou, 2009, ApJ, 700, 1952</a:t>
            </a:r>
          </a:p>
        </p:txBody>
      </p:sp>
      <p:sp>
        <p:nvSpPr>
          <p:cNvPr id="406536" name="Rectangle 8"/>
          <p:cNvSpPr>
            <a:spLocks noChangeArrowheads="1"/>
          </p:cNvSpPr>
          <p:nvPr/>
        </p:nvSpPr>
        <p:spPr bwMode="auto">
          <a:xfrm>
            <a:off x="2382838" y="1662113"/>
            <a:ext cx="1074737" cy="4032250"/>
          </a:xfrm>
          <a:prstGeom prst="rect">
            <a:avLst/>
          </a:prstGeom>
          <a:solidFill>
            <a:srgbClr val="FB8885">
              <a:alpha val="32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406537" name="Rectangle 9"/>
          <p:cNvSpPr>
            <a:spLocks noChangeArrowheads="1"/>
          </p:cNvSpPr>
          <p:nvPr/>
        </p:nvSpPr>
        <p:spPr bwMode="auto">
          <a:xfrm>
            <a:off x="385763" y="1201738"/>
            <a:ext cx="457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ctr" eaLnBrk="0" fontAlgn="base" hangingPunct="0">
              <a:spcBef>
                <a:spcPct val="0"/>
              </a:spcBef>
              <a:spcAft>
                <a:spcPct val="0"/>
              </a:spcAft>
            </a:pPr>
            <a:r>
              <a:rPr lang="en-US" altLang="en-US" b="1">
                <a:solidFill>
                  <a:srgbClr val="66FF33"/>
                </a:solidFill>
              </a:rPr>
              <a:t>Residence Time</a:t>
            </a:r>
          </a:p>
        </p:txBody>
      </p:sp>
      <p:sp>
        <p:nvSpPr>
          <p:cNvPr id="406542" name="Rectangle 14"/>
          <p:cNvSpPr>
            <a:spLocks noGrp="1" noChangeArrowheads="1"/>
          </p:cNvSpPr>
          <p:nvPr>
            <p:ph type="body" idx="1"/>
          </p:nvPr>
        </p:nvSpPr>
        <p:spPr>
          <a:xfrm>
            <a:off x="4956175" y="1585913"/>
            <a:ext cx="3995738" cy="4378325"/>
          </a:xfrm>
          <a:noFill/>
          <a:ln>
            <a:solidFill>
              <a:srgbClr val="FB8885"/>
            </a:solidFill>
            <a:miter lim="800000"/>
            <a:headEnd/>
            <a:tailEnd/>
          </a:ln>
        </p:spPr>
        <p:txBody>
          <a:bodyPr/>
          <a:lstStyle/>
          <a:p>
            <a:pPr marL="457200" indent="-457200">
              <a:lnSpc>
                <a:spcPct val="90000"/>
              </a:lnSpc>
              <a:buFont typeface="Wingdings" panose="05000000000000000000" pitchFamily="2" charset="2"/>
              <a:buAutoNum type="arabicPeriod"/>
            </a:pPr>
            <a:r>
              <a:rPr lang="en-US" altLang="en-US" sz="2400" i="1">
                <a:solidFill>
                  <a:srgbClr val="FB8885"/>
                </a:solidFill>
                <a:effectLst/>
              </a:rPr>
              <a:t>Thin</a:t>
            </a:r>
            <a:r>
              <a:rPr lang="en-US" altLang="en-US" sz="2400">
                <a:effectLst/>
              </a:rPr>
              <a:t> gaseous disk</a:t>
            </a:r>
          </a:p>
          <a:p>
            <a:pPr marL="457200" indent="-457200">
              <a:lnSpc>
                <a:spcPct val="90000"/>
              </a:lnSpc>
              <a:buFont typeface="Wingdings" panose="05000000000000000000" pitchFamily="2" charset="2"/>
              <a:buAutoNum type="arabicPeriod"/>
            </a:pPr>
            <a:r>
              <a:rPr lang="en-US" altLang="en-US" sz="2400">
                <a:effectLst/>
              </a:rPr>
              <a:t>Disk </a:t>
            </a:r>
            <a:r>
              <a:rPr lang="en-US" altLang="en-US" sz="2400" i="1">
                <a:solidFill>
                  <a:srgbClr val="FB8885"/>
                </a:solidFill>
                <a:effectLst/>
              </a:rPr>
              <a:t>aligns</a:t>
            </a:r>
            <a:r>
              <a:rPr lang="en-US" altLang="en-US" sz="2400">
                <a:effectLst/>
              </a:rPr>
              <a:t> with binary plane </a:t>
            </a:r>
            <a:r>
              <a:rPr lang="en-US" altLang="en-US" sz="1600">
                <a:solidFill>
                  <a:schemeClr val="tx2"/>
                </a:solidFill>
                <a:effectLst/>
              </a:rPr>
              <a:t>(Bardeen &amp; Peterson 1975, Ivanov et al. 1999)</a:t>
            </a:r>
            <a:endParaRPr lang="en-US" altLang="en-US" sz="2400">
              <a:effectLst/>
            </a:endParaRPr>
          </a:p>
          <a:p>
            <a:pPr marL="457200" indent="-457200">
              <a:lnSpc>
                <a:spcPct val="90000"/>
              </a:lnSpc>
              <a:buFont typeface="Wingdings" panose="05000000000000000000" pitchFamily="2" charset="2"/>
              <a:buAutoNum type="arabicPeriod"/>
            </a:pPr>
            <a:r>
              <a:rPr lang="en-US" altLang="en-US" sz="2400">
                <a:effectLst/>
              </a:rPr>
              <a:t>Binary evacuates </a:t>
            </a:r>
            <a:r>
              <a:rPr lang="en-US" altLang="en-US" sz="2400" i="1">
                <a:solidFill>
                  <a:srgbClr val="FB8885"/>
                </a:solidFill>
                <a:effectLst/>
              </a:rPr>
              <a:t>cavity</a:t>
            </a:r>
            <a:r>
              <a:rPr lang="en-US" altLang="en-US" sz="2400">
                <a:effectLst/>
              </a:rPr>
              <a:t> </a:t>
            </a:r>
            <a:r>
              <a:rPr lang="en-US" altLang="en-US" sz="1800">
                <a:solidFill>
                  <a:schemeClr val="tx2"/>
                </a:solidFill>
                <a:effectLst/>
              </a:rPr>
              <a:t>(Artymowicz &amp; Lubov 1994)</a:t>
            </a:r>
            <a:endParaRPr lang="en-US" altLang="en-US" sz="2400">
              <a:effectLst/>
            </a:endParaRPr>
          </a:p>
          <a:p>
            <a:pPr marL="457200" indent="-457200">
              <a:lnSpc>
                <a:spcPct val="90000"/>
              </a:lnSpc>
              <a:buFont typeface="Wingdings" panose="05000000000000000000" pitchFamily="2" charset="2"/>
              <a:buAutoNum type="arabicPeriod"/>
            </a:pPr>
            <a:r>
              <a:rPr lang="en-US" altLang="en-US" sz="2400" i="1">
                <a:solidFill>
                  <a:srgbClr val="FB8885"/>
                </a:solidFill>
                <a:effectLst/>
              </a:rPr>
              <a:t>Viscous</a:t>
            </a:r>
            <a:r>
              <a:rPr lang="en-US" altLang="en-US" sz="2400">
                <a:effectLst/>
              </a:rPr>
              <a:t> decay (</a:t>
            </a:r>
            <a:r>
              <a:rPr lang="en-US" altLang="en-US" sz="2000"/>
              <a:t>“Type II migration”)</a:t>
            </a:r>
            <a:endParaRPr lang="en-US" altLang="en-US" sz="2400">
              <a:effectLst/>
            </a:endParaRPr>
          </a:p>
          <a:p>
            <a:pPr marL="838200" lvl="1" indent="-381000">
              <a:lnSpc>
                <a:spcPct val="90000"/>
              </a:lnSpc>
              <a:buFont typeface="Wingdings" panose="05000000000000000000" pitchFamily="2" charset="2"/>
              <a:buAutoNum type="arabicPeriod"/>
            </a:pPr>
            <a:r>
              <a:rPr lang="en-US" altLang="en-US" sz="2000">
                <a:effectLst/>
              </a:rPr>
              <a:t>Secondary dominated</a:t>
            </a:r>
          </a:p>
          <a:p>
            <a:pPr marL="838200" lvl="1" indent="-381000">
              <a:lnSpc>
                <a:spcPct val="90000"/>
              </a:lnSpc>
              <a:buFont typeface="Wingdings" panose="05000000000000000000" pitchFamily="2" charset="2"/>
              <a:buAutoNum type="arabicPeriod"/>
            </a:pPr>
            <a:r>
              <a:rPr lang="en-US" altLang="en-US" sz="2000">
                <a:effectLst/>
              </a:rPr>
              <a:t>Disk dominated</a:t>
            </a:r>
          </a:p>
          <a:p>
            <a:pPr marL="457200" indent="-457200">
              <a:lnSpc>
                <a:spcPct val="90000"/>
              </a:lnSpc>
              <a:buFont typeface="Wingdings" panose="05000000000000000000" pitchFamily="2" charset="2"/>
              <a:buAutoNum type="arabicPeriod"/>
            </a:pPr>
            <a:r>
              <a:rPr lang="en-US" altLang="en-US" sz="2400" i="1">
                <a:solidFill>
                  <a:srgbClr val="FB8885"/>
                </a:solidFill>
                <a:effectLst/>
              </a:rPr>
              <a:t>Gravitational Wave</a:t>
            </a:r>
            <a:r>
              <a:rPr lang="en-US" altLang="en-US" sz="2400">
                <a:effectLst/>
              </a:rPr>
              <a:t> driven evolution</a:t>
            </a:r>
          </a:p>
        </p:txBody>
      </p:sp>
    </p:spTree>
    <p:extLst>
      <p:ext uri="{BB962C8B-B14F-4D97-AF65-F5344CB8AC3E}">
        <p14:creationId xmlns:p14="http://schemas.microsoft.com/office/powerpoint/2010/main" val="3392790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6536"/>
                                        </p:tgtEl>
                                        <p:attrNameLst>
                                          <p:attrName>style.visibility</p:attrName>
                                        </p:attrNameLst>
                                      </p:cBhvr>
                                      <p:to>
                                        <p:strVal val="visible"/>
                                      </p:to>
                                    </p:set>
                                    <p:animEffect transition="in" filter="checkerboard(across)">
                                      <p:cBhvr>
                                        <p:cTn id="7" dur="500"/>
                                        <p:tgtEl>
                                          <p:spTgt spid="406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3234"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13" y="1739900"/>
            <a:ext cx="4332287"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3218" name="Rectangle 2"/>
          <p:cNvSpPr>
            <a:spLocks noGrp="1" noChangeArrowheads="1"/>
          </p:cNvSpPr>
          <p:nvPr>
            <p:ph type="title"/>
          </p:nvPr>
        </p:nvSpPr>
        <p:spPr>
          <a:xfrm>
            <a:off x="461963" y="0"/>
            <a:ext cx="8229600" cy="1139825"/>
          </a:xfrm>
        </p:spPr>
        <p:txBody>
          <a:bodyPr/>
          <a:lstStyle/>
          <a:p>
            <a:r>
              <a:rPr lang="en-US" altLang="en-US"/>
              <a:t>Gravitational Waves for </a:t>
            </a:r>
            <a:r>
              <a:rPr lang="en-US" altLang="en-US">
                <a:solidFill>
                  <a:schemeClr val="accent1"/>
                </a:solidFill>
              </a:rPr>
              <a:t>PTA</a:t>
            </a:r>
            <a:r>
              <a:rPr lang="en-US" altLang="en-US"/>
              <a:t>s</a:t>
            </a:r>
          </a:p>
        </p:txBody>
      </p:sp>
      <p:sp>
        <p:nvSpPr>
          <p:cNvPr id="393222" name="Text Box 6"/>
          <p:cNvSpPr txBox="1">
            <a:spLocks noChangeArrowheads="1"/>
          </p:cNvSpPr>
          <p:nvPr/>
        </p:nvSpPr>
        <p:spPr bwMode="auto">
          <a:xfrm>
            <a:off x="1730375" y="1239838"/>
            <a:ext cx="1435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FFFFFF"/>
                </a:solidFill>
              </a:rPr>
              <a:t>Gas </a:t>
            </a:r>
            <a:r>
              <a:rPr lang="en-US" altLang="en-US" sz="2400">
                <a:solidFill>
                  <a:srgbClr val="FF0B0B"/>
                </a:solidFill>
              </a:rPr>
              <a:t>OFF</a:t>
            </a:r>
          </a:p>
        </p:txBody>
      </p:sp>
      <p:sp>
        <p:nvSpPr>
          <p:cNvPr id="393223" name="Rectangle 7"/>
          <p:cNvSpPr>
            <a:spLocks noChangeArrowheads="1"/>
          </p:cNvSpPr>
          <p:nvPr/>
        </p:nvSpPr>
        <p:spPr bwMode="auto">
          <a:xfrm>
            <a:off x="6376988" y="1239838"/>
            <a:ext cx="1284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FFFFFF"/>
                </a:solidFill>
              </a:rPr>
              <a:t>Gas </a:t>
            </a:r>
            <a:r>
              <a:rPr lang="en-US" altLang="en-US" sz="2400">
                <a:solidFill>
                  <a:srgbClr val="66FF33"/>
                </a:solidFill>
              </a:rPr>
              <a:t>ON</a:t>
            </a:r>
          </a:p>
        </p:txBody>
      </p:sp>
      <p:sp>
        <p:nvSpPr>
          <p:cNvPr id="393224" name="Text Box 8"/>
          <p:cNvSpPr txBox="1">
            <a:spLocks noChangeArrowheads="1"/>
          </p:cNvSpPr>
          <p:nvPr/>
        </p:nvSpPr>
        <p:spPr bwMode="auto">
          <a:xfrm>
            <a:off x="155575" y="6116638"/>
            <a:ext cx="199707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hangingPunct="0">
              <a:lnSpc>
                <a:spcPts val="2288"/>
              </a:lnSpc>
              <a:spcBef>
                <a:spcPct val="0"/>
              </a:spcBef>
              <a:spcAft>
                <a:spcPct val="0"/>
              </a:spcAft>
              <a:buClr>
                <a:srgbClr val="000000"/>
              </a:buClr>
              <a:buSzPct val="100000"/>
              <a:buFont typeface="Arial" panose="020B0604020202020204" pitchFamily="34" charset="0"/>
              <a:buNone/>
            </a:pPr>
            <a:r>
              <a:rPr lang="en-GB" altLang="en-US" sz="1600" b="1">
                <a:solidFill>
                  <a:srgbClr val="00FF00"/>
                </a:solidFill>
                <a:latin typeface="Helvetica" panose="020B0604020202020204" pitchFamily="34" charset="0"/>
              </a:rPr>
              <a:t>Contribution of individual sources</a:t>
            </a:r>
          </a:p>
        </p:txBody>
      </p:sp>
      <p:sp>
        <p:nvSpPr>
          <p:cNvPr id="393225" name="Text Box 9"/>
          <p:cNvSpPr txBox="1">
            <a:spLocks noChangeArrowheads="1"/>
          </p:cNvSpPr>
          <p:nvPr/>
        </p:nvSpPr>
        <p:spPr bwMode="auto">
          <a:xfrm>
            <a:off x="2074863" y="6078538"/>
            <a:ext cx="142081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hangingPunct="0">
              <a:lnSpc>
                <a:spcPts val="2288"/>
              </a:lnSpc>
              <a:spcBef>
                <a:spcPct val="0"/>
              </a:spcBef>
              <a:spcAft>
                <a:spcPct val="0"/>
              </a:spcAft>
              <a:buClr>
                <a:srgbClr val="000000"/>
              </a:buClr>
              <a:buSzPct val="100000"/>
              <a:buFont typeface="Arial" panose="020B0604020202020204" pitchFamily="34" charset="0"/>
              <a:buNone/>
            </a:pPr>
            <a:r>
              <a:rPr lang="en-GB" altLang="en-US" sz="1600" b="1">
                <a:solidFill>
                  <a:srgbClr val="FF0000"/>
                </a:solidFill>
                <a:latin typeface="Helvetica" panose="020B0604020202020204" pitchFamily="34" charset="0"/>
              </a:rPr>
              <a:t>Unresolved background</a:t>
            </a:r>
          </a:p>
        </p:txBody>
      </p:sp>
      <p:sp>
        <p:nvSpPr>
          <p:cNvPr id="393226" name="Text Box 10"/>
          <p:cNvSpPr txBox="1">
            <a:spLocks noChangeArrowheads="1"/>
          </p:cNvSpPr>
          <p:nvPr/>
        </p:nvSpPr>
        <p:spPr bwMode="auto">
          <a:xfrm>
            <a:off x="3573463" y="6308725"/>
            <a:ext cx="1600200"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hangingPunct="0">
              <a:lnSpc>
                <a:spcPts val="2288"/>
              </a:lnSpc>
              <a:spcBef>
                <a:spcPct val="0"/>
              </a:spcBef>
              <a:spcAft>
                <a:spcPct val="0"/>
              </a:spcAft>
              <a:buClr>
                <a:srgbClr val="000000"/>
              </a:buClr>
              <a:buSzPct val="100000"/>
              <a:buFont typeface="Arial" panose="020B0604020202020204" pitchFamily="34" charset="0"/>
              <a:buNone/>
            </a:pPr>
            <a:r>
              <a:rPr lang="en-GB" altLang="en-US" sz="1600" b="1">
                <a:solidFill>
                  <a:srgbClr val="0099FF"/>
                </a:solidFill>
                <a:latin typeface="Helvetica" panose="020B0604020202020204" pitchFamily="34" charset="0"/>
              </a:rPr>
              <a:t>Total signal</a:t>
            </a:r>
          </a:p>
        </p:txBody>
      </p:sp>
      <p:sp>
        <p:nvSpPr>
          <p:cNvPr id="393230" name="Text Box 14"/>
          <p:cNvSpPr txBox="1">
            <a:spLocks noChangeArrowheads="1"/>
          </p:cNvSpPr>
          <p:nvPr/>
        </p:nvSpPr>
        <p:spPr bwMode="auto">
          <a:xfrm>
            <a:off x="4994275" y="6116638"/>
            <a:ext cx="2971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hangingPunct="0">
              <a:lnSpc>
                <a:spcPts val="2288"/>
              </a:lnSpc>
              <a:spcBef>
                <a:spcPct val="0"/>
              </a:spcBef>
              <a:spcAft>
                <a:spcPct val="0"/>
              </a:spcAft>
              <a:buClr>
                <a:srgbClr val="000000"/>
              </a:buClr>
              <a:buSzPct val="100000"/>
              <a:buFont typeface="Arial" panose="020B0604020202020204" pitchFamily="34" charset="0"/>
              <a:buNone/>
            </a:pPr>
            <a:r>
              <a:rPr lang="en-GB" altLang="en-US" sz="1600" b="1">
                <a:solidFill>
                  <a:srgbClr val="C0C0C0"/>
                </a:solidFill>
                <a:latin typeface="Helvetica" panose="020B0604020202020204" pitchFamily="34" charset="0"/>
              </a:rPr>
              <a:t>Spectrum averaged over 1000 Monte Carlo realizations</a:t>
            </a:r>
          </a:p>
        </p:txBody>
      </p:sp>
      <p:sp>
        <p:nvSpPr>
          <p:cNvPr id="393232" name="Rectangle 16"/>
          <p:cNvSpPr>
            <a:spLocks noChangeArrowheads="1"/>
          </p:cNvSpPr>
          <p:nvPr/>
        </p:nvSpPr>
        <p:spPr bwMode="auto">
          <a:xfrm>
            <a:off x="5992813" y="1778000"/>
            <a:ext cx="332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fontAlgn="base">
              <a:spcBef>
                <a:spcPct val="20000"/>
              </a:spcBef>
              <a:spcAft>
                <a:spcPct val="0"/>
              </a:spcAft>
              <a:buClr>
                <a:srgbClr val="B2B2B2"/>
              </a:buClr>
              <a:buSzPct val="75000"/>
              <a:buFont typeface="Wingdings" panose="05000000000000000000" pitchFamily="2" charset="2"/>
              <a:buNone/>
            </a:pPr>
            <a:r>
              <a:rPr lang="en-US" altLang="en-US">
                <a:solidFill>
                  <a:srgbClr val="000000"/>
                </a:solidFill>
              </a:rPr>
              <a:t>Kocsis &amp; Sesana (2010)</a:t>
            </a:r>
          </a:p>
        </p:txBody>
      </p:sp>
      <p:pic>
        <p:nvPicPr>
          <p:cNvPr id="39323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700213"/>
            <a:ext cx="4340225" cy="4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9057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7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601663"/>
            <a:ext cx="4343400" cy="434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7316" name="Text Box 4"/>
          <p:cNvSpPr txBox="1">
            <a:spLocks noChangeArrowheads="1"/>
          </p:cNvSpPr>
          <p:nvPr/>
        </p:nvSpPr>
        <p:spPr bwMode="auto">
          <a:xfrm>
            <a:off x="228600" y="5064125"/>
            <a:ext cx="334486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hangingPunct="0">
              <a:lnSpc>
                <a:spcPts val="2288"/>
              </a:lnSpc>
              <a:spcBef>
                <a:spcPct val="0"/>
              </a:spcBef>
              <a:spcAft>
                <a:spcPct val="0"/>
              </a:spcAft>
              <a:buClr>
                <a:srgbClr val="000000"/>
              </a:buClr>
              <a:buSzPct val="100000"/>
              <a:buFont typeface="Arial" panose="020B0604020202020204" pitchFamily="34" charset="0"/>
              <a:buNone/>
            </a:pPr>
            <a:r>
              <a:rPr lang="en-GB" altLang="en-US" sz="2000" b="1">
                <a:solidFill>
                  <a:srgbClr val="FFFF99"/>
                </a:solidFill>
              </a:rPr>
              <a:t>Stochastic background for </a:t>
            </a:r>
            <a:r>
              <a:rPr lang="en-GB" altLang="en-US" sz="2000" b="1">
                <a:solidFill>
                  <a:srgbClr val="FFFF99"/>
                </a:solidFill>
                <a:latin typeface="Symbol" panose="05050102010706020507" pitchFamily="18" charset="2"/>
              </a:rPr>
              <a:t>a=0.3, 0.1, 0.01</a:t>
            </a:r>
            <a:endParaRPr lang="en-GB" altLang="en-US" sz="2000" b="1">
              <a:solidFill>
                <a:srgbClr val="66FFFF"/>
              </a:solidFill>
            </a:endParaRPr>
          </a:p>
        </p:txBody>
      </p:sp>
      <p:sp>
        <p:nvSpPr>
          <p:cNvPr id="397317" name="Text Box 5"/>
          <p:cNvSpPr txBox="1">
            <a:spLocks noChangeArrowheads="1"/>
          </p:cNvSpPr>
          <p:nvPr/>
        </p:nvSpPr>
        <p:spPr bwMode="auto">
          <a:xfrm>
            <a:off x="4802188" y="1585913"/>
            <a:ext cx="4114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r" fontAlgn="base" hangingPunct="0">
              <a:lnSpc>
                <a:spcPts val="2288"/>
              </a:lnSpc>
              <a:spcBef>
                <a:spcPct val="0"/>
              </a:spcBef>
              <a:spcAft>
                <a:spcPct val="0"/>
              </a:spcAft>
              <a:buClr>
                <a:srgbClr val="000000"/>
              </a:buClr>
              <a:buSzPct val="100000"/>
              <a:buFont typeface="Arial" panose="020B0604020202020204" pitchFamily="34" charset="0"/>
              <a:buNone/>
            </a:pPr>
            <a:r>
              <a:rPr lang="en-GB" altLang="en-US" sz="2000" b="1">
                <a:solidFill>
                  <a:srgbClr val="FFFF99"/>
                </a:solidFill>
              </a:rPr>
              <a:t>Number of </a:t>
            </a:r>
            <a:r>
              <a:rPr lang="en-GB" altLang="en-US" sz="2000" b="1">
                <a:solidFill>
                  <a:srgbClr val="FF0B0B"/>
                </a:solidFill>
              </a:rPr>
              <a:t>resolvable sources </a:t>
            </a:r>
            <a:r>
              <a:rPr lang="en-GB" altLang="en-US" sz="2000" b="1">
                <a:solidFill>
                  <a:srgbClr val="FFFF99"/>
                </a:solidFill>
              </a:rPr>
              <a:t>basically </a:t>
            </a:r>
            <a:r>
              <a:rPr lang="en-GB" altLang="en-US" sz="2000" b="1" u="sng">
                <a:solidFill>
                  <a:srgbClr val="FFFF99"/>
                </a:solidFill>
              </a:rPr>
              <a:t>unaffected</a:t>
            </a:r>
          </a:p>
        </p:txBody>
      </p:sp>
      <p:pic>
        <p:nvPicPr>
          <p:cNvPr id="397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76475"/>
            <a:ext cx="45720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929449"/>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9" name="Rectangle 5"/>
          <p:cNvSpPr>
            <a:spLocks noChangeArrowheads="1"/>
          </p:cNvSpPr>
          <p:nvPr/>
        </p:nvSpPr>
        <p:spPr bwMode="auto">
          <a:xfrm>
            <a:off x="461963" y="0"/>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effectLst>
                  <a:outerShdw blurRad="38100" dist="38100" dir="2700000" algn="tl">
                    <a:srgbClr val="FFFFFF"/>
                  </a:outerShdw>
                </a:effectLst>
                <a:latin typeface="Arial" panose="020B0604020202020204" pitchFamily="34" charset="0"/>
              </a:defRPr>
            </a:lvl1pPr>
            <a:lvl2pPr algn="ctr">
              <a:defRPr sz="4400">
                <a:solidFill>
                  <a:schemeClr val="tx2"/>
                </a:solidFill>
                <a:effectLst>
                  <a:outerShdw blurRad="38100" dist="38100" dir="2700000" algn="tl">
                    <a:srgbClr val="FFFFFF"/>
                  </a:outerShdw>
                </a:effectLst>
                <a:latin typeface="Arial" panose="020B0604020202020204" pitchFamily="34" charset="0"/>
              </a:defRPr>
            </a:lvl2pPr>
            <a:lvl3pPr algn="ctr">
              <a:defRPr sz="4400">
                <a:solidFill>
                  <a:schemeClr val="tx2"/>
                </a:solidFill>
                <a:effectLst>
                  <a:outerShdw blurRad="38100" dist="38100" dir="2700000" algn="tl">
                    <a:srgbClr val="FFFFFF"/>
                  </a:outerShdw>
                </a:effectLst>
                <a:latin typeface="Arial" panose="020B0604020202020204" pitchFamily="34" charset="0"/>
              </a:defRPr>
            </a:lvl3pPr>
            <a:lvl4pPr algn="ctr">
              <a:defRPr sz="4400">
                <a:solidFill>
                  <a:schemeClr val="tx2"/>
                </a:solidFill>
                <a:effectLst>
                  <a:outerShdw blurRad="38100" dist="38100" dir="2700000" algn="tl">
                    <a:srgbClr val="FFFFFF"/>
                  </a:outerShdw>
                </a:effectLst>
                <a:latin typeface="Arial" panose="020B0604020202020204" pitchFamily="34" charset="0"/>
              </a:defRPr>
            </a:lvl4pPr>
            <a:lvl5pPr algn="ctr">
              <a:defRPr sz="4400">
                <a:solidFill>
                  <a:schemeClr val="tx2"/>
                </a:solidFill>
                <a:effectLst>
                  <a:outerShdw blurRad="38100" dist="38100" dir="2700000" algn="tl">
                    <a:srgbClr val="FFFFFF"/>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a:lstStyle>
          <a:p>
            <a:pPr fontAlgn="base">
              <a:spcBef>
                <a:spcPct val="0"/>
              </a:spcBef>
              <a:spcAft>
                <a:spcPct val="0"/>
              </a:spcAft>
            </a:pPr>
            <a:r>
              <a:rPr lang="en-US" altLang="en-US">
                <a:solidFill>
                  <a:srgbClr val="B2B2B2"/>
                </a:solidFill>
              </a:rPr>
              <a:t>Long term future of </a:t>
            </a:r>
            <a:r>
              <a:rPr lang="en-US" altLang="en-US">
                <a:solidFill>
                  <a:srgbClr val="3399FF"/>
                </a:solidFill>
              </a:rPr>
              <a:t>PTA</a:t>
            </a:r>
            <a:r>
              <a:rPr lang="en-US" altLang="en-US">
                <a:solidFill>
                  <a:srgbClr val="B2B2B2"/>
                </a:solidFill>
              </a:rPr>
              <a:t>s</a:t>
            </a:r>
          </a:p>
        </p:txBody>
      </p:sp>
      <p:pic>
        <p:nvPicPr>
          <p:cNvPr id="4208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0563" y="1090613"/>
            <a:ext cx="4876800"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871" name="Text Box 7"/>
          <p:cNvSpPr txBox="1">
            <a:spLocks noChangeArrowheads="1"/>
          </p:cNvSpPr>
          <p:nvPr/>
        </p:nvSpPr>
        <p:spPr bwMode="auto">
          <a:xfrm>
            <a:off x="155575" y="6116638"/>
            <a:ext cx="199707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hangingPunct="0">
              <a:lnSpc>
                <a:spcPts val="2288"/>
              </a:lnSpc>
              <a:spcBef>
                <a:spcPct val="0"/>
              </a:spcBef>
              <a:spcAft>
                <a:spcPct val="0"/>
              </a:spcAft>
              <a:buClr>
                <a:srgbClr val="000000"/>
              </a:buClr>
              <a:buSzPct val="100000"/>
              <a:buFont typeface="Arial" panose="020B0604020202020204" pitchFamily="34" charset="0"/>
              <a:buNone/>
            </a:pPr>
            <a:r>
              <a:rPr lang="en-GB" altLang="en-US" sz="1600" b="1">
                <a:solidFill>
                  <a:srgbClr val="00FF00"/>
                </a:solidFill>
                <a:latin typeface="Helvetica" panose="020B0604020202020204" pitchFamily="34" charset="0"/>
              </a:rPr>
              <a:t>Contribution of individual sources</a:t>
            </a:r>
          </a:p>
        </p:txBody>
      </p:sp>
      <p:sp>
        <p:nvSpPr>
          <p:cNvPr id="420872" name="Text Box 8"/>
          <p:cNvSpPr txBox="1">
            <a:spLocks noChangeArrowheads="1"/>
          </p:cNvSpPr>
          <p:nvPr/>
        </p:nvSpPr>
        <p:spPr bwMode="auto">
          <a:xfrm>
            <a:off x="2074863" y="6078538"/>
            <a:ext cx="142081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hangingPunct="0">
              <a:lnSpc>
                <a:spcPts val="2288"/>
              </a:lnSpc>
              <a:spcBef>
                <a:spcPct val="0"/>
              </a:spcBef>
              <a:spcAft>
                <a:spcPct val="0"/>
              </a:spcAft>
              <a:buClr>
                <a:srgbClr val="000000"/>
              </a:buClr>
              <a:buSzPct val="100000"/>
              <a:buFont typeface="Arial" panose="020B0604020202020204" pitchFamily="34" charset="0"/>
              <a:buNone/>
            </a:pPr>
            <a:r>
              <a:rPr lang="en-GB" altLang="en-US" sz="1600" b="1">
                <a:solidFill>
                  <a:srgbClr val="FF0000"/>
                </a:solidFill>
                <a:latin typeface="Helvetica" panose="020B0604020202020204" pitchFamily="34" charset="0"/>
              </a:rPr>
              <a:t>Unresolved background</a:t>
            </a:r>
          </a:p>
        </p:txBody>
      </p:sp>
      <p:sp>
        <p:nvSpPr>
          <p:cNvPr id="420873" name="Text Box 9"/>
          <p:cNvSpPr txBox="1">
            <a:spLocks noChangeArrowheads="1"/>
          </p:cNvSpPr>
          <p:nvPr/>
        </p:nvSpPr>
        <p:spPr bwMode="auto">
          <a:xfrm>
            <a:off x="3573463" y="6308725"/>
            <a:ext cx="1600200"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hangingPunct="0">
              <a:lnSpc>
                <a:spcPts val="2288"/>
              </a:lnSpc>
              <a:spcBef>
                <a:spcPct val="0"/>
              </a:spcBef>
              <a:spcAft>
                <a:spcPct val="0"/>
              </a:spcAft>
              <a:buClr>
                <a:srgbClr val="000000"/>
              </a:buClr>
              <a:buSzPct val="100000"/>
              <a:buFont typeface="Arial" panose="020B0604020202020204" pitchFamily="34" charset="0"/>
              <a:buNone/>
            </a:pPr>
            <a:r>
              <a:rPr lang="en-GB" altLang="en-US" sz="1600" b="1">
                <a:solidFill>
                  <a:srgbClr val="0099FF"/>
                </a:solidFill>
                <a:latin typeface="Helvetica" panose="020B0604020202020204" pitchFamily="34" charset="0"/>
              </a:rPr>
              <a:t>Total signal</a:t>
            </a:r>
          </a:p>
        </p:txBody>
      </p:sp>
      <p:sp>
        <p:nvSpPr>
          <p:cNvPr id="420874" name="Text Box 10"/>
          <p:cNvSpPr txBox="1">
            <a:spLocks noChangeArrowheads="1"/>
          </p:cNvSpPr>
          <p:nvPr/>
        </p:nvSpPr>
        <p:spPr bwMode="auto">
          <a:xfrm>
            <a:off x="4994275" y="6116638"/>
            <a:ext cx="2971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fontAlgn="base" hangingPunct="0">
              <a:lnSpc>
                <a:spcPts val="2288"/>
              </a:lnSpc>
              <a:spcBef>
                <a:spcPct val="0"/>
              </a:spcBef>
              <a:spcAft>
                <a:spcPct val="0"/>
              </a:spcAft>
              <a:buClr>
                <a:srgbClr val="000000"/>
              </a:buClr>
              <a:buSzPct val="100000"/>
              <a:buFont typeface="Arial" panose="020B0604020202020204" pitchFamily="34" charset="0"/>
              <a:buNone/>
            </a:pPr>
            <a:r>
              <a:rPr lang="en-GB" altLang="en-US" sz="1600" b="1">
                <a:solidFill>
                  <a:srgbClr val="C0C0C0"/>
                </a:solidFill>
                <a:latin typeface="Helvetica" panose="020B0604020202020204" pitchFamily="34" charset="0"/>
              </a:rPr>
              <a:t>Spectrum averaged over 1000 Monte Carlo realizations</a:t>
            </a:r>
          </a:p>
        </p:txBody>
      </p:sp>
    </p:spTree>
    <p:extLst>
      <p:ext uri="{BB962C8B-B14F-4D97-AF65-F5344CB8AC3E}">
        <p14:creationId xmlns:p14="http://schemas.microsoft.com/office/powerpoint/2010/main" val="505941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080375" cy="55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7039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461963" y="279400"/>
            <a:ext cx="8229600" cy="1139825"/>
          </a:xfrm>
        </p:spPr>
        <p:txBody>
          <a:bodyPr/>
          <a:lstStyle/>
          <a:p>
            <a:r>
              <a:rPr lang="en-US" altLang="en-US"/>
              <a:t>Summary</a:t>
            </a:r>
          </a:p>
        </p:txBody>
      </p:sp>
      <p:sp>
        <p:nvSpPr>
          <p:cNvPr id="399363" name="Rectangle 3"/>
          <p:cNvSpPr>
            <a:spLocks noGrp="1" noChangeArrowheads="1"/>
          </p:cNvSpPr>
          <p:nvPr>
            <p:ph type="body" idx="1"/>
          </p:nvPr>
        </p:nvSpPr>
        <p:spPr>
          <a:xfrm>
            <a:off x="457200" y="1970088"/>
            <a:ext cx="8686800" cy="4530725"/>
          </a:xfrm>
        </p:spPr>
        <p:txBody>
          <a:bodyPr/>
          <a:lstStyle/>
          <a:p>
            <a:r>
              <a:rPr lang="en-US" altLang="en-US"/>
              <a:t>Gas driven dynamics reduces the number of binaries in the PTA band</a:t>
            </a:r>
            <a:endParaRPr lang="en-US" altLang="en-US">
              <a:solidFill>
                <a:srgbClr val="FB8885"/>
              </a:solidFill>
              <a:effectLst/>
            </a:endParaRPr>
          </a:p>
          <a:p>
            <a:pPr lvl="2"/>
            <a:endParaRPr lang="en-US" altLang="en-US">
              <a:solidFill>
                <a:schemeClr val="hlink"/>
              </a:solidFill>
              <a:effectLst/>
            </a:endParaRPr>
          </a:p>
          <a:p>
            <a:pPr lvl="2"/>
            <a:r>
              <a:rPr lang="en-US" altLang="en-US">
                <a:solidFill>
                  <a:srgbClr val="00FF99"/>
                </a:solidFill>
                <a:effectLst/>
              </a:rPr>
              <a:t>Gas suppresses the stochastic background </a:t>
            </a:r>
          </a:p>
          <a:p>
            <a:pPr lvl="3"/>
            <a:r>
              <a:rPr lang="en-US" altLang="en-US">
                <a:solidFill>
                  <a:schemeClr val="hlink"/>
                </a:solidFill>
                <a:effectLst/>
              </a:rPr>
              <a:t>Factor 3-4 reduction at ~ 5 nHz for a stationary alpha-disk model with alpha = 0.3 and accretion rate m’ = 0.3 m’</a:t>
            </a:r>
            <a:r>
              <a:rPr lang="en-US" altLang="en-US" baseline="-25000">
                <a:solidFill>
                  <a:schemeClr val="hlink"/>
                </a:solidFill>
                <a:effectLst/>
              </a:rPr>
              <a:t>Edd</a:t>
            </a:r>
          </a:p>
          <a:p>
            <a:pPr lvl="2">
              <a:buFont typeface="Wingdings" panose="05000000000000000000" pitchFamily="2" charset="2"/>
              <a:buNone/>
            </a:pPr>
            <a:endParaRPr lang="en-US" altLang="en-US">
              <a:solidFill>
                <a:schemeClr val="hlink"/>
              </a:solidFill>
              <a:effectLst/>
            </a:endParaRPr>
          </a:p>
          <a:p>
            <a:pPr lvl="2"/>
            <a:r>
              <a:rPr lang="en-US" altLang="en-US">
                <a:solidFill>
                  <a:srgbClr val="00FF99"/>
                </a:solidFill>
                <a:effectLst/>
              </a:rPr>
              <a:t>Individually resolvable sources unaffected: </a:t>
            </a:r>
          </a:p>
          <a:p>
            <a:pPr lvl="3"/>
            <a:r>
              <a:rPr lang="en-US" altLang="en-US">
                <a:solidFill>
                  <a:schemeClr val="hlink"/>
                </a:solidFill>
                <a:effectLst/>
              </a:rPr>
              <a:t>1-10 resolvable binaries after a 10 yr observation with 1-50ns timing precision</a:t>
            </a:r>
          </a:p>
        </p:txBody>
      </p:sp>
    </p:spTree>
    <p:extLst>
      <p:ext uri="{BB962C8B-B14F-4D97-AF65-F5344CB8AC3E}">
        <p14:creationId xmlns:p14="http://schemas.microsoft.com/office/powerpoint/2010/main" val="41180417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151002"/>
            <a:ext cx="9142801" cy="6706998"/>
          </a:xfrm>
          <a:prstGeom prst="rect">
            <a:avLst/>
          </a:prstGeom>
        </p:spPr>
      </p:pic>
    </p:spTree>
    <p:extLst>
      <p:ext uri="{BB962C8B-B14F-4D97-AF65-F5344CB8AC3E}">
        <p14:creationId xmlns:p14="http://schemas.microsoft.com/office/powerpoint/2010/main" val="30466606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0604" y="334107"/>
            <a:ext cx="9022791" cy="6429632"/>
          </a:xfrm>
          <a:prstGeom prst="rect">
            <a:avLst/>
          </a:prstGeom>
        </p:spPr>
      </p:pic>
    </p:spTree>
    <p:extLst>
      <p:ext uri="{BB962C8B-B14F-4D97-AF65-F5344CB8AC3E}">
        <p14:creationId xmlns:p14="http://schemas.microsoft.com/office/powerpoint/2010/main" val="21265813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457200" y="533400"/>
            <a:ext cx="8229600" cy="1143000"/>
          </a:xfrm>
        </p:spPr>
        <p:txBody>
          <a:bodyPr>
            <a:normAutofit fontScale="90000"/>
          </a:bodyPr>
          <a:lstStyle/>
          <a:p>
            <a:r>
              <a:rPr lang="en-US" altLang="en-US" sz="4000" smtClean="0"/>
              <a:t>Coincident GW+ EM Observations</a:t>
            </a:r>
            <a:br>
              <a:rPr lang="en-US" altLang="en-US" sz="4000" smtClean="0"/>
            </a:br>
            <a:r>
              <a:rPr lang="en-US" altLang="en-US" sz="4000" smtClean="0"/>
              <a:t>= Standard Sirens</a:t>
            </a:r>
          </a:p>
        </p:txBody>
      </p:sp>
      <p:grpSp>
        <p:nvGrpSpPr>
          <p:cNvPr id="204803" name="Group 3"/>
          <p:cNvGrpSpPr>
            <a:grpSpLocks/>
          </p:cNvGrpSpPr>
          <p:nvPr/>
        </p:nvGrpSpPr>
        <p:grpSpPr bwMode="auto">
          <a:xfrm>
            <a:off x="511175" y="2133600"/>
            <a:ext cx="2592388" cy="4105275"/>
            <a:chOff x="113" y="1525"/>
            <a:chExt cx="1632" cy="2586"/>
          </a:xfrm>
        </p:grpSpPr>
        <p:sp>
          <p:nvSpPr>
            <p:cNvPr id="204804" name="Rectangle 4"/>
            <p:cNvSpPr>
              <a:spLocks noChangeArrowheads="1"/>
            </p:cNvSpPr>
            <p:nvPr/>
          </p:nvSpPr>
          <p:spPr bwMode="auto">
            <a:xfrm>
              <a:off x="113" y="1525"/>
              <a:ext cx="1632" cy="2586"/>
            </a:xfrm>
            <a:prstGeom prst="rect">
              <a:avLst/>
            </a:prstGeom>
            <a:gradFill rotWithShape="1">
              <a:gsLst>
                <a:gs pos="0">
                  <a:srgbClr val="CC3300"/>
                </a:gs>
                <a:gs pos="100000">
                  <a:srgbClr val="CC3300">
                    <a:gamma/>
                    <a:shade val="46275"/>
                    <a:invGamma/>
                  </a:srgbClr>
                </a:gs>
              </a:gsLst>
              <a:lin ang="5400000" scaled="1"/>
            </a:gradFill>
            <a:ln w="25400">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3333CC"/>
                </a:solidFill>
              </a:endParaRPr>
            </a:p>
          </p:txBody>
        </p:sp>
        <p:sp>
          <p:nvSpPr>
            <p:cNvPr id="204805" name="Text Box 5"/>
            <p:cNvSpPr txBox="1">
              <a:spLocks noChangeArrowheads="1"/>
            </p:cNvSpPr>
            <p:nvPr/>
          </p:nvSpPr>
          <p:spPr bwMode="auto">
            <a:xfrm>
              <a:off x="113" y="1706"/>
              <a:ext cx="1497" cy="2308"/>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25400">
                  <a:solidFill>
                    <a:srgbClr val="33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30000"/>
                </a:lnSpc>
              </a:pPr>
              <a:r>
                <a:rPr lang="en-US" altLang="en-US" sz="2000" b="1">
                  <a:solidFill>
                    <a:srgbClr val="FFFFFF"/>
                  </a:solidFill>
                  <a:latin typeface="Times New Roman" panose="02020603050405020304" pitchFamily="18" charset="0"/>
                </a:rPr>
                <a:t>Sky coordinates</a:t>
              </a:r>
            </a:p>
            <a:p>
              <a:pPr eaLnBrk="0" hangingPunct="0">
                <a:lnSpc>
                  <a:spcPct val="130000"/>
                </a:lnSpc>
              </a:pPr>
              <a:endParaRPr lang="en-US" altLang="en-US" sz="2000" b="1">
                <a:solidFill>
                  <a:srgbClr val="FFFFFF"/>
                </a:solidFill>
                <a:latin typeface="Times New Roman" panose="02020603050405020304" pitchFamily="18" charset="0"/>
              </a:endParaRPr>
            </a:p>
            <a:p>
              <a:pPr eaLnBrk="0" hangingPunct="0">
                <a:lnSpc>
                  <a:spcPct val="130000"/>
                </a:lnSpc>
              </a:pPr>
              <a:r>
                <a:rPr lang="en-US" altLang="en-US" sz="2000" b="1">
                  <a:solidFill>
                    <a:srgbClr val="FFFFFF"/>
                  </a:solidFill>
                  <a:latin typeface="Times New Roman" panose="02020603050405020304" pitchFamily="18" charset="0"/>
                </a:rPr>
                <a:t>Masses</a:t>
              </a:r>
            </a:p>
            <a:p>
              <a:pPr eaLnBrk="0" hangingPunct="0">
                <a:lnSpc>
                  <a:spcPct val="130000"/>
                </a:lnSpc>
              </a:pPr>
              <a:endParaRPr lang="en-US" altLang="en-US" sz="2000" b="1">
                <a:solidFill>
                  <a:srgbClr val="FFFFFF"/>
                </a:solidFill>
                <a:latin typeface="Times New Roman" panose="02020603050405020304" pitchFamily="18" charset="0"/>
              </a:endParaRPr>
            </a:p>
            <a:p>
              <a:pPr eaLnBrk="0" hangingPunct="0">
                <a:lnSpc>
                  <a:spcPct val="130000"/>
                </a:lnSpc>
              </a:pPr>
              <a:r>
                <a:rPr lang="en-US" altLang="en-US" sz="2000" b="1">
                  <a:solidFill>
                    <a:srgbClr val="FFFFFF"/>
                  </a:solidFill>
                  <a:latin typeface="Times New Roman" panose="02020603050405020304" pitchFamily="18" charset="0"/>
                </a:rPr>
                <a:t>Luminosity distance</a:t>
              </a:r>
            </a:p>
            <a:p>
              <a:pPr eaLnBrk="0" hangingPunct="0">
                <a:lnSpc>
                  <a:spcPct val="130000"/>
                </a:lnSpc>
              </a:pPr>
              <a:endParaRPr lang="en-US" altLang="en-US" sz="2000" b="1">
                <a:solidFill>
                  <a:srgbClr val="FFFFFF"/>
                </a:solidFill>
                <a:latin typeface="Times New Roman" panose="02020603050405020304" pitchFamily="18" charset="0"/>
              </a:endParaRPr>
            </a:p>
            <a:p>
              <a:pPr eaLnBrk="0" hangingPunct="0">
                <a:lnSpc>
                  <a:spcPct val="130000"/>
                </a:lnSpc>
              </a:pPr>
              <a:r>
                <a:rPr lang="en-US" altLang="en-US" sz="2000" b="1">
                  <a:solidFill>
                    <a:srgbClr val="FFFFFF"/>
                  </a:solidFill>
                  <a:latin typeface="Times New Roman" panose="02020603050405020304" pitchFamily="18" charset="0"/>
                </a:rPr>
                <a:t>Orbital elements</a:t>
              </a:r>
              <a:endParaRPr lang="hu-HU" altLang="en-US" sz="2000" b="1">
                <a:solidFill>
                  <a:srgbClr val="FFFFFF"/>
                </a:solidFill>
                <a:latin typeface="Times New Roman" panose="02020603050405020304" pitchFamily="18" charset="0"/>
              </a:endParaRPr>
            </a:p>
            <a:p>
              <a:pPr eaLnBrk="0" hangingPunct="0">
                <a:lnSpc>
                  <a:spcPct val="130000"/>
                </a:lnSpc>
              </a:pPr>
              <a:endParaRPr lang="en-US" altLang="en-US" sz="2000" b="1">
                <a:solidFill>
                  <a:srgbClr val="FFFFFF"/>
                </a:solidFill>
                <a:latin typeface="Times New Roman" panose="02020603050405020304" pitchFamily="18" charset="0"/>
              </a:endParaRPr>
            </a:p>
            <a:p>
              <a:pPr eaLnBrk="0" hangingPunct="0">
                <a:lnSpc>
                  <a:spcPct val="130000"/>
                </a:lnSpc>
              </a:pPr>
              <a:r>
                <a:rPr lang="en-US" altLang="en-US" sz="2000" b="1">
                  <a:solidFill>
                    <a:srgbClr val="FFFFFF"/>
                  </a:solidFill>
                  <a:latin typeface="Times New Roman" panose="02020603050405020304" pitchFamily="18" charset="0"/>
                </a:rPr>
                <a:t>Spins</a:t>
              </a:r>
            </a:p>
          </p:txBody>
        </p:sp>
      </p:grpSp>
      <p:sp>
        <p:nvSpPr>
          <p:cNvPr id="204806" name="Rectangle 6"/>
          <p:cNvSpPr>
            <a:spLocks noChangeArrowheads="1"/>
          </p:cNvSpPr>
          <p:nvPr/>
        </p:nvSpPr>
        <p:spPr bwMode="auto">
          <a:xfrm>
            <a:off x="6092825" y="2151063"/>
            <a:ext cx="2519363" cy="4103687"/>
          </a:xfrm>
          <a:prstGeom prst="rect">
            <a:avLst/>
          </a:prstGeom>
          <a:gradFill rotWithShape="1">
            <a:gsLst>
              <a:gs pos="0">
                <a:srgbClr val="CC3300"/>
              </a:gs>
              <a:gs pos="100000">
                <a:srgbClr val="CC3300">
                  <a:gamma/>
                  <a:shade val="46275"/>
                  <a:invGamma/>
                </a:srgbClr>
              </a:gs>
            </a:gsLst>
            <a:lin ang="5400000" scaled="1"/>
          </a:gradFill>
          <a:ln w="25400">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07" name="Text Box 7"/>
          <p:cNvSpPr txBox="1">
            <a:spLocks noChangeArrowheads="1"/>
          </p:cNvSpPr>
          <p:nvPr/>
        </p:nvSpPr>
        <p:spPr bwMode="auto">
          <a:xfrm>
            <a:off x="5657253" y="2632075"/>
            <a:ext cx="2555875" cy="406082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lnSpc>
                <a:spcPct val="130000"/>
              </a:lnSpc>
            </a:pPr>
            <a:r>
              <a:rPr lang="en-US" altLang="en-US" sz="2000" b="1" dirty="0">
                <a:solidFill>
                  <a:srgbClr val="FFFFFF"/>
                </a:solidFill>
                <a:latin typeface="Times New Roman" panose="02020603050405020304" pitchFamily="18" charset="0"/>
              </a:rPr>
              <a:t>Sky coordinates</a:t>
            </a:r>
          </a:p>
          <a:p>
            <a:pPr algn="r" eaLnBrk="0" hangingPunct="0">
              <a:lnSpc>
                <a:spcPct val="130000"/>
              </a:lnSpc>
            </a:pPr>
            <a:endParaRPr lang="en-US" altLang="en-US" sz="2000" b="1" dirty="0">
              <a:solidFill>
                <a:srgbClr val="FFFFFF"/>
              </a:solidFill>
              <a:latin typeface="Times New Roman" panose="02020603050405020304" pitchFamily="18" charset="0"/>
            </a:endParaRPr>
          </a:p>
          <a:p>
            <a:pPr algn="r" eaLnBrk="0" hangingPunct="0">
              <a:lnSpc>
                <a:spcPct val="130000"/>
              </a:lnSpc>
            </a:pPr>
            <a:r>
              <a:rPr lang="en-US" altLang="en-US" sz="2000" b="1" dirty="0">
                <a:solidFill>
                  <a:srgbClr val="FFFFFF"/>
                </a:solidFill>
                <a:latin typeface="Times New Roman" panose="02020603050405020304" pitchFamily="18" charset="0"/>
              </a:rPr>
              <a:t>EM luminosity</a:t>
            </a:r>
          </a:p>
          <a:p>
            <a:pPr algn="r" eaLnBrk="0" hangingPunct="0">
              <a:lnSpc>
                <a:spcPct val="130000"/>
              </a:lnSpc>
            </a:pPr>
            <a:endParaRPr lang="en-US" altLang="en-US" sz="2000" b="1" dirty="0">
              <a:solidFill>
                <a:srgbClr val="FFFFFF"/>
              </a:solidFill>
              <a:latin typeface="Times New Roman" panose="02020603050405020304" pitchFamily="18" charset="0"/>
            </a:endParaRPr>
          </a:p>
          <a:p>
            <a:pPr algn="r" eaLnBrk="0" hangingPunct="0">
              <a:lnSpc>
                <a:spcPct val="130000"/>
              </a:lnSpc>
            </a:pPr>
            <a:r>
              <a:rPr lang="en-US" altLang="en-US" sz="2000" b="1" dirty="0">
                <a:solidFill>
                  <a:srgbClr val="FFFFFF"/>
                </a:solidFill>
                <a:latin typeface="Times New Roman" panose="02020603050405020304" pitchFamily="18" charset="0"/>
              </a:rPr>
              <a:t>Redshift</a:t>
            </a:r>
          </a:p>
          <a:p>
            <a:pPr algn="r" eaLnBrk="0" hangingPunct="0">
              <a:lnSpc>
                <a:spcPct val="130000"/>
              </a:lnSpc>
            </a:pPr>
            <a:endParaRPr lang="en-US" altLang="en-US" sz="2000" b="1" dirty="0">
              <a:solidFill>
                <a:srgbClr val="FFFFFF"/>
              </a:solidFill>
              <a:latin typeface="Times New Roman" panose="02020603050405020304" pitchFamily="18" charset="0"/>
            </a:endParaRPr>
          </a:p>
          <a:p>
            <a:pPr algn="r" eaLnBrk="0" hangingPunct="0">
              <a:lnSpc>
                <a:spcPct val="130000"/>
              </a:lnSpc>
            </a:pPr>
            <a:r>
              <a:rPr lang="en-US" altLang="en-US" sz="2000" b="1" dirty="0">
                <a:solidFill>
                  <a:srgbClr val="FFFFFF"/>
                </a:solidFill>
                <a:latin typeface="Times New Roman" panose="02020603050405020304" pitchFamily="18" charset="0"/>
              </a:rPr>
              <a:t>Spectrum, </a:t>
            </a:r>
          </a:p>
          <a:p>
            <a:pPr algn="r" eaLnBrk="0" hangingPunct="0">
              <a:lnSpc>
                <a:spcPct val="130000"/>
              </a:lnSpc>
            </a:pPr>
            <a:r>
              <a:rPr lang="en-US" altLang="en-US" sz="2000" b="1" dirty="0">
                <a:solidFill>
                  <a:srgbClr val="FFFFFF"/>
                </a:solidFill>
                <a:latin typeface="Times New Roman" panose="02020603050405020304" pitchFamily="18" charset="0"/>
              </a:rPr>
              <a:t>Variability, etc. </a:t>
            </a:r>
            <a:endParaRPr lang="hu-HU" altLang="en-US" sz="2000" b="1" dirty="0">
              <a:solidFill>
                <a:srgbClr val="FFFFFF"/>
              </a:solidFill>
              <a:latin typeface="Times New Roman" panose="02020603050405020304" pitchFamily="18" charset="0"/>
            </a:endParaRPr>
          </a:p>
          <a:p>
            <a:pPr algn="r" eaLnBrk="0" hangingPunct="0">
              <a:lnSpc>
                <a:spcPct val="130000"/>
              </a:lnSpc>
            </a:pPr>
            <a:endParaRPr lang="en-US" altLang="en-US" sz="2000" b="1" dirty="0">
              <a:solidFill>
                <a:srgbClr val="FFFFFF"/>
              </a:solidFill>
              <a:latin typeface="Playbill" panose="040506030A0602020202" pitchFamily="82" charset="0"/>
            </a:endParaRPr>
          </a:p>
          <a:p>
            <a:pPr algn="r" eaLnBrk="0" hangingPunct="0">
              <a:lnSpc>
                <a:spcPct val="130000"/>
              </a:lnSpc>
            </a:pPr>
            <a:endParaRPr lang="en-US" altLang="en-US" sz="2000" b="1" dirty="0">
              <a:solidFill>
                <a:srgbClr val="FFFFFF"/>
              </a:solidFill>
              <a:latin typeface="Playbill" panose="040506030A0602020202" pitchFamily="82" charset="0"/>
            </a:endParaRPr>
          </a:p>
        </p:txBody>
      </p:sp>
      <p:sp>
        <p:nvSpPr>
          <p:cNvPr id="204808" name="Rectangle 8"/>
          <p:cNvSpPr>
            <a:spLocks noChangeArrowheads="1"/>
          </p:cNvSpPr>
          <p:nvPr/>
        </p:nvSpPr>
        <p:spPr bwMode="auto">
          <a:xfrm>
            <a:off x="1066800" y="1520825"/>
            <a:ext cx="1058863" cy="70167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4000" b="1">
                <a:solidFill>
                  <a:srgbClr val="CC3300"/>
                </a:solidFill>
                <a:effectLst>
                  <a:outerShdw blurRad="38100" dist="38100" dir="2700000" algn="tl">
                    <a:srgbClr val="C0C0C0"/>
                  </a:outerShdw>
                </a:effectLst>
              </a:rPr>
              <a:t>GW</a:t>
            </a:r>
          </a:p>
        </p:txBody>
      </p:sp>
      <p:sp>
        <p:nvSpPr>
          <p:cNvPr id="204809" name="Rectangle 9"/>
          <p:cNvSpPr>
            <a:spLocks noChangeArrowheads="1"/>
          </p:cNvSpPr>
          <p:nvPr/>
        </p:nvSpPr>
        <p:spPr bwMode="auto">
          <a:xfrm>
            <a:off x="7162800" y="1520825"/>
            <a:ext cx="946150" cy="70167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4000" b="1">
                <a:solidFill>
                  <a:srgbClr val="CC3300"/>
                </a:solidFill>
                <a:effectLst>
                  <a:outerShdw blurRad="38100" dist="38100" dir="2700000" algn="tl">
                    <a:srgbClr val="C0C0C0"/>
                  </a:outerShdw>
                </a:effectLst>
              </a:rPr>
              <a:t>EM</a:t>
            </a:r>
          </a:p>
        </p:txBody>
      </p:sp>
      <p:sp>
        <p:nvSpPr>
          <p:cNvPr id="204810" name="AutoShape 10"/>
          <p:cNvSpPr>
            <a:spLocks noChangeArrowheads="1"/>
          </p:cNvSpPr>
          <p:nvPr/>
        </p:nvSpPr>
        <p:spPr bwMode="auto">
          <a:xfrm>
            <a:off x="2381250" y="2349500"/>
            <a:ext cx="4095750" cy="720725"/>
          </a:xfrm>
          <a:prstGeom prst="leftRightArrow">
            <a:avLst>
              <a:gd name="adj1" fmla="val 54713"/>
              <a:gd name="adj2" fmla="val 66694"/>
            </a:avLst>
          </a:prstGeom>
          <a:solidFill>
            <a:srgbClr val="333399"/>
          </a:solidFill>
          <a:ln w="25400">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11" name="Rectangle 11"/>
          <p:cNvSpPr>
            <a:spLocks noChangeArrowheads="1"/>
          </p:cNvSpPr>
          <p:nvPr/>
        </p:nvSpPr>
        <p:spPr bwMode="auto">
          <a:xfrm>
            <a:off x="3124200" y="2590800"/>
            <a:ext cx="2851150" cy="284163"/>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70000"/>
              </a:lnSpc>
            </a:pPr>
            <a:r>
              <a:rPr lang="en-US" altLang="en-US" b="1">
                <a:solidFill>
                  <a:srgbClr val="FFFFFF"/>
                </a:solidFill>
                <a:latin typeface="Times New Roman" panose="02020603050405020304" pitchFamily="18" charset="0"/>
              </a:rPr>
              <a:t>Identifying the </a:t>
            </a:r>
            <a:r>
              <a:rPr lang="hu-HU" altLang="en-US" b="1">
                <a:solidFill>
                  <a:srgbClr val="FFFFFF"/>
                </a:solidFill>
                <a:latin typeface="Times New Roman" panose="02020603050405020304" pitchFamily="18" charset="0"/>
              </a:rPr>
              <a:t>counterpart</a:t>
            </a:r>
            <a:endParaRPr lang="en-US" altLang="en-US" b="1">
              <a:solidFill>
                <a:srgbClr val="FFFFFF"/>
              </a:solidFill>
              <a:latin typeface="Times New Roman" panose="02020603050405020304" pitchFamily="18" charset="0"/>
            </a:endParaRPr>
          </a:p>
        </p:txBody>
      </p:sp>
      <p:grpSp>
        <p:nvGrpSpPr>
          <p:cNvPr id="204812" name="Group 12"/>
          <p:cNvGrpSpPr>
            <a:grpSpLocks/>
          </p:cNvGrpSpPr>
          <p:nvPr/>
        </p:nvGrpSpPr>
        <p:grpSpPr bwMode="auto">
          <a:xfrm>
            <a:off x="2895600" y="3124200"/>
            <a:ext cx="3379788" cy="719138"/>
            <a:chOff x="1793" y="2115"/>
            <a:chExt cx="2129" cy="453"/>
          </a:xfrm>
        </p:grpSpPr>
        <p:sp>
          <p:nvSpPr>
            <p:cNvPr id="204813" name="Text Box 13"/>
            <p:cNvSpPr txBox="1">
              <a:spLocks noChangeArrowheads="1"/>
            </p:cNvSpPr>
            <p:nvPr/>
          </p:nvSpPr>
          <p:spPr bwMode="auto">
            <a:xfrm>
              <a:off x="2381" y="2342"/>
              <a:ext cx="110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0000"/>
                </a:lnSpc>
              </a:pPr>
              <a:r>
                <a:rPr lang="en-US" altLang="en-US">
                  <a:solidFill>
                    <a:schemeClr val="bg2"/>
                  </a:solidFill>
                  <a:latin typeface="Times New Roman" panose="02020603050405020304" pitchFamily="18" charset="0"/>
                </a:rPr>
                <a:t>Eddington ratio</a:t>
              </a:r>
            </a:p>
          </p:txBody>
        </p:sp>
        <p:sp>
          <p:nvSpPr>
            <p:cNvPr id="204814" name="Oval 14"/>
            <p:cNvSpPr>
              <a:spLocks noChangeArrowheads="1"/>
            </p:cNvSpPr>
            <p:nvPr/>
          </p:nvSpPr>
          <p:spPr bwMode="auto">
            <a:xfrm>
              <a:off x="2245" y="2115"/>
              <a:ext cx="1224" cy="453"/>
            </a:xfrm>
            <a:prstGeom prst="ellipse">
              <a:avLst/>
            </a:prstGeom>
            <a:gradFill rotWithShape="1">
              <a:gsLst>
                <a:gs pos="0">
                  <a:srgbClr val="CC9900">
                    <a:gamma/>
                    <a:shade val="46275"/>
                    <a:invGamma/>
                  </a:srgbClr>
                </a:gs>
                <a:gs pos="50000">
                  <a:srgbClr val="CC9900"/>
                </a:gs>
                <a:gs pos="100000">
                  <a:srgbClr val="CC9900">
                    <a:gamma/>
                    <a:shade val="46275"/>
                    <a:invGamma/>
                  </a:srgbClr>
                </a:gs>
              </a:gsLst>
              <a:lin ang="5400000" scaled="1"/>
            </a:gradFill>
            <a:ln w="25400">
              <a:solidFill>
                <a:srgbClr val="CC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imes New Roman" panose="02020603050405020304" pitchFamily="18" charset="0"/>
              </a:endParaRPr>
            </a:p>
          </p:txBody>
        </p:sp>
        <p:sp>
          <p:nvSpPr>
            <p:cNvPr id="204815" name="Text Box 15"/>
            <p:cNvSpPr txBox="1">
              <a:spLocks noChangeArrowheads="1"/>
            </p:cNvSpPr>
            <p:nvPr/>
          </p:nvSpPr>
          <p:spPr bwMode="auto">
            <a:xfrm>
              <a:off x="2290" y="2205"/>
              <a:ext cx="1134"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0000"/>
                </a:lnSpc>
              </a:pPr>
              <a:r>
                <a:rPr lang="en-US" altLang="en-US" b="1">
                  <a:latin typeface="Times New Roman" panose="02020603050405020304" pitchFamily="18" charset="0"/>
                </a:rPr>
                <a:t>Eddington Ratio</a:t>
              </a:r>
            </a:p>
          </p:txBody>
        </p:sp>
        <p:sp>
          <p:nvSpPr>
            <p:cNvPr id="204816" name="AutoShape 16"/>
            <p:cNvSpPr>
              <a:spLocks noChangeArrowheads="1"/>
            </p:cNvSpPr>
            <p:nvPr/>
          </p:nvSpPr>
          <p:spPr bwMode="auto">
            <a:xfrm flipH="1">
              <a:off x="3515" y="2205"/>
              <a:ext cx="407" cy="227"/>
            </a:xfrm>
            <a:prstGeom prst="rightArrow">
              <a:avLst>
                <a:gd name="adj1" fmla="val 50000"/>
                <a:gd name="adj2" fmla="val 44824"/>
              </a:avLst>
            </a:prstGeom>
            <a:solidFill>
              <a:schemeClr val="tx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imes New Roman" panose="02020603050405020304" pitchFamily="18" charset="0"/>
              </a:endParaRPr>
            </a:p>
          </p:txBody>
        </p:sp>
        <p:sp>
          <p:nvSpPr>
            <p:cNvPr id="204817" name="AutoShape 17"/>
            <p:cNvSpPr>
              <a:spLocks noChangeArrowheads="1"/>
            </p:cNvSpPr>
            <p:nvPr/>
          </p:nvSpPr>
          <p:spPr bwMode="auto">
            <a:xfrm rot="10800000" flipH="1">
              <a:off x="1793" y="2205"/>
              <a:ext cx="407" cy="227"/>
            </a:xfrm>
            <a:prstGeom prst="rightArrow">
              <a:avLst>
                <a:gd name="adj1" fmla="val 50000"/>
                <a:gd name="adj2" fmla="val 44824"/>
              </a:avLst>
            </a:prstGeom>
            <a:solidFill>
              <a:schemeClr val="tx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en-US" altLang="en-US">
                <a:latin typeface="Times New Roman" panose="02020603050405020304" pitchFamily="18" charset="0"/>
              </a:endParaRPr>
            </a:p>
          </p:txBody>
        </p:sp>
      </p:grpSp>
      <p:grpSp>
        <p:nvGrpSpPr>
          <p:cNvPr id="204818" name="Group 18"/>
          <p:cNvGrpSpPr>
            <a:grpSpLocks/>
          </p:cNvGrpSpPr>
          <p:nvPr/>
        </p:nvGrpSpPr>
        <p:grpSpPr bwMode="auto">
          <a:xfrm>
            <a:off x="2895600" y="3962400"/>
            <a:ext cx="3379788" cy="720725"/>
            <a:chOff x="1793" y="2659"/>
            <a:chExt cx="2129" cy="454"/>
          </a:xfrm>
        </p:grpSpPr>
        <p:sp>
          <p:nvSpPr>
            <p:cNvPr id="204819" name="Oval 19"/>
            <p:cNvSpPr>
              <a:spLocks noChangeArrowheads="1"/>
            </p:cNvSpPr>
            <p:nvPr/>
          </p:nvSpPr>
          <p:spPr bwMode="auto">
            <a:xfrm>
              <a:off x="2245" y="2659"/>
              <a:ext cx="1224" cy="454"/>
            </a:xfrm>
            <a:prstGeom prst="ellipse">
              <a:avLst/>
            </a:prstGeom>
            <a:gradFill rotWithShape="1">
              <a:gsLst>
                <a:gs pos="0">
                  <a:srgbClr val="BDD2DB">
                    <a:gamma/>
                    <a:shade val="46275"/>
                    <a:invGamma/>
                  </a:srgbClr>
                </a:gs>
                <a:gs pos="50000">
                  <a:srgbClr val="BDD2DB"/>
                </a:gs>
                <a:gs pos="100000">
                  <a:srgbClr val="BDD2DB">
                    <a:gamma/>
                    <a:shade val="46275"/>
                    <a:invGamma/>
                  </a:srgbClr>
                </a:gs>
              </a:gsLst>
              <a:lin ang="5400000" scaled="1"/>
            </a:gra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imes New Roman" panose="02020603050405020304" pitchFamily="18" charset="0"/>
              </a:endParaRPr>
            </a:p>
          </p:txBody>
        </p:sp>
        <p:sp>
          <p:nvSpPr>
            <p:cNvPr id="204820" name="Text Box 20"/>
            <p:cNvSpPr txBox="1">
              <a:spLocks noChangeArrowheads="1"/>
            </p:cNvSpPr>
            <p:nvPr/>
          </p:nvSpPr>
          <p:spPr bwMode="auto">
            <a:xfrm>
              <a:off x="2154" y="2750"/>
              <a:ext cx="1406"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0000"/>
                </a:lnSpc>
              </a:pPr>
              <a:r>
                <a:rPr lang="en-US" altLang="en-US" b="1">
                  <a:latin typeface="Times New Roman" panose="02020603050405020304" pitchFamily="18" charset="0"/>
                </a:rPr>
                <a:t>Cosmology (standard sirens)</a:t>
              </a:r>
            </a:p>
          </p:txBody>
        </p:sp>
        <p:sp>
          <p:nvSpPr>
            <p:cNvPr id="204821" name="AutoShape 21"/>
            <p:cNvSpPr>
              <a:spLocks noChangeArrowheads="1"/>
            </p:cNvSpPr>
            <p:nvPr/>
          </p:nvSpPr>
          <p:spPr bwMode="auto">
            <a:xfrm flipH="1">
              <a:off x="3515" y="2750"/>
              <a:ext cx="407" cy="227"/>
            </a:xfrm>
            <a:prstGeom prst="rightArrow">
              <a:avLst>
                <a:gd name="adj1" fmla="val 50000"/>
                <a:gd name="adj2" fmla="val 44824"/>
              </a:avLst>
            </a:prstGeom>
            <a:solidFill>
              <a:schemeClr val="tx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imes New Roman" panose="02020603050405020304" pitchFamily="18" charset="0"/>
              </a:endParaRPr>
            </a:p>
          </p:txBody>
        </p:sp>
        <p:sp>
          <p:nvSpPr>
            <p:cNvPr id="204822" name="AutoShape 22"/>
            <p:cNvSpPr>
              <a:spLocks noChangeArrowheads="1"/>
            </p:cNvSpPr>
            <p:nvPr/>
          </p:nvSpPr>
          <p:spPr bwMode="auto">
            <a:xfrm rot="10800000" flipH="1">
              <a:off x="1793" y="2795"/>
              <a:ext cx="407" cy="227"/>
            </a:xfrm>
            <a:prstGeom prst="rightArrow">
              <a:avLst>
                <a:gd name="adj1" fmla="val 50000"/>
                <a:gd name="adj2" fmla="val 44824"/>
              </a:avLst>
            </a:prstGeom>
            <a:solidFill>
              <a:schemeClr val="tx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en-US" altLang="en-US">
                <a:latin typeface="Times New Roman" panose="02020603050405020304" pitchFamily="18" charset="0"/>
              </a:endParaRPr>
            </a:p>
          </p:txBody>
        </p:sp>
      </p:grpSp>
      <p:grpSp>
        <p:nvGrpSpPr>
          <p:cNvPr id="204823" name="Group 23"/>
          <p:cNvGrpSpPr>
            <a:grpSpLocks/>
          </p:cNvGrpSpPr>
          <p:nvPr/>
        </p:nvGrpSpPr>
        <p:grpSpPr bwMode="auto">
          <a:xfrm>
            <a:off x="2895600" y="5140325"/>
            <a:ext cx="3379788" cy="863600"/>
            <a:chOff x="1793" y="3385"/>
            <a:chExt cx="2129" cy="544"/>
          </a:xfrm>
        </p:grpSpPr>
        <p:sp>
          <p:nvSpPr>
            <p:cNvPr id="204824" name="Oval 24"/>
            <p:cNvSpPr>
              <a:spLocks noChangeArrowheads="1"/>
            </p:cNvSpPr>
            <p:nvPr/>
          </p:nvSpPr>
          <p:spPr bwMode="auto">
            <a:xfrm>
              <a:off x="2245" y="3430"/>
              <a:ext cx="1224" cy="454"/>
            </a:xfrm>
            <a:prstGeom prst="ellipse">
              <a:avLst/>
            </a:prstGeom>
            <a:gradFill rotWithShape="1">
              <a:gsLst>
                <a:gs pos="0">
                  <a:srgbClr val="FFFF00">
                    <a:gamma/>
                    <a:shade val="46275"/>
                    <a:invGamma/>
                  </a:srgbClr>
                </a:gs>
                <a:gs pos="50000">
                  <a:srgbClr val="FFFF00"/>
                </a:gs>
                <a:gs pos="100000">
                  <a:srgbClr val="FFFF00">
                    <a:gamma/>
                    <a:shade val="46275"/>
                    <a:invGamma/>
                  </a:srgbClr>
                </a:gs>
              </a:gsLst>
              <a:lin ang="5400000" scaled="1"/>
            </a:gra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imes New Roman" panose="02020603050405020304" pitchFamily="18" charset="0"/>
              </a:endParaRPr>
            </a:p>
          </p:txBody>
        </p:sp>
        <p:sp>
          <p:nvSpPr>
            <p:cNvPr id="204825" name="AutoShape 25"/>
            <p:cNvSpPr>
              <a:spLocks noChangeArrowheads="1"/>
            </p:cNvSpPr>
            <p:nvPr/>
          </p:nvSpPr>
          <p:spPr bwMode="auto">
            <a:xfrm flipH="1">
              <a:off x="3515" y="3521"/>
              <a:ext cx="407" cy="227"/>
            </a:xfrm>
            <a:prstGeom prst="rightArrow">
              <a:avLst>
                <a:gd name="adj1" fmla="val 50000"/>
                <a:gd name="adj2" fmla="val 44824"/>
              </a:avLst>
            </a:prstGeom>
            <a:solidFill>
              <a:schemeClr val="tx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Times New Roman" panose="02020603050405020304" pitchFamily="18" charset="0"/>
              </a:endParaRPr>
            </a:p>
          </p:txBody>
        </p:sp>
        <p:sp>
          <p:nvSpPr>
            <p:cNvPr id="204826" name="Text Box 26"/>
            <p:cNvSpPr txBox="1">
              <a:spLocks noChangeArrowheads="1"/>
            </p:cNvSpPr>
            <p:nvPr/>
          </p:nvSpPr>
          <p:spPr bwMode="auto">
            <a:xfrm>
              <a:off x="2336" y="3521"/>
              <a:ext cx="1102"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0000"/>
                </a:lnSpc>
              </a:pPr>
              <a:r>
                <a:rPr lang="en-US" altLang="en-US" b="1">
                  <a:latin typeface="Times New Roman" panose="02020603050405020304" pitchFamily="18" charset="0"/>
                </a:rPr>
                <a:t>BH &amp; accretion</a:t>
              </a:r>
            </a:p>
            <a:p>
              <a:pPr algn="ctr" eaLnBrk="0" hangingPunct="0">
                <a:lnSpc>
                  <a:spcPct val="70000"/>
                </a:lnSpc>
              </a:pPr>
              <a:r>
                <a:rPr lang="en-US" altLang="en-US" b="1">
                  <a:latin typeface="Times New Roman" panose="02020603050405020304" pitchFamily="18" charset="0"/>
                </a:rPr>
                <a:t>physics</a:t>
              </a:r>
            </a:p>
          </p:txBody>
        </p:sp>
        <p:sp>
          <p:nvSpPr>
            <p:cNvPr id="204827" name="AutoShape 27"/>
            <p:cNvSpPr>
              <a:spLocks noChangeArrowheads="1"/>
            </p:cNvSpPr>
            <p:nvPr/>
          </p:nvSpPr>
          <p:spPr bwMode="auto">
            <a:xfrm rot="12213516" flipH="1">
              <a:off x="1793" y="3385"/>
              <a:ext cx="407" cy="227"/>
            </a:xfrm>
            <a:prstGeom prst="rightArrow">
              <a:avLst>
                <a:gd name="adj1" fmla="val 50000"/>
                <a:gd name="adj2" fmla="val 44824"/>
              </a:avLst>
            </a:prstGeom>
            <a:solidFill>
              <a:schemeClr val="tx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en-US" altLang="en-US">
                <a:latin typeface="Times New Roman" panose="02020603050405020304" pitchFamily="18" charset="0"/>
              </a:endParaRPr>
            </a:p>
          </p:txBody>
        </p:sp>
        <p:sp>
          <p:nvSpPr>
            <p:cNvPr id="204828" name="AutoShape 28"/>
            <p:cNvSpPr>
              <a:spLocks noChangeArrowheads="1"/>
            </p:cNvSpPr>
            <p:nvPr/>
          </p:nvSpPr>
          <p:spPr bwMode="auto">
            <a:xfrm rot="9682794" flipH="1">
              <a:off x="1793" y="3702"/>
              <a:ext cx="407" cy="227"/>
            </a:xfrm>
            <a:prstGeom prst="rightArrow">
              <a:avLst>
                <a:gd name="adj1" fmla="val 50000"/>
                <a:gd name="adj2" fmla="val 44824"/>
              </a:avLst>
            </a:prstGeom>
            <a:solidFill>
              <a:schemeClr val="tx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en-US" altLang="en-US">
                <a:latin typeface="Times New Roman" panose="02020603050405020304" pitchFamily="18" charset="0"/>
              </a:endParaRPr>
            </a:p>
          </p:txBody>
        </p:sp>
      </p:grpSp>
    </p:spTree>
    <p:extLst>
      <p:ext uri="{BB962C8B-B14F-4D97-AF65-F5344CB8AC3E}">
        <p14:creationId xmlns:p14="http://schemas.microsoft.com/office/powerpoint/2010/main" val="2456715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04812"/>
                                        </p:tgtEl>
                                        <p:attrNameLst>
                                          <p:attrName>style.visibility</p:attrName>
                                        </p:attrNameLst>
                                      </p:cBhvr>
                                      <p:to>
                                        <p:strVal val="visible"/>
                                      </p:to>
                                    </p:set>
                                    <p:anim calcmode="lin" valueType="num">
                                      <p:cBhvr>
                                        <p:cTn id="7" dur="1000" fill="hold"/>
                                        <p:tgtEl>
                                          <p:spTgt spid="204812"/>
                                        </p:tgtEl>
                                        <p:attrNameLst>
                                          <p:attrName>ppt_w</p:attrName>
                                        </p:attrNameLst>
                                      </p:cBhvr>
                                      <p:tavLst>
                                        <p:tav tm="0">
                                          <p:val>
                                            <p:strVal val="#ppt_w*0.70"/>
                                          </p:val>
                                        </p:tav>
                                        <p:tav tm="100000">
                                          <p:val>
                                            <p:strVal val="#ppt_w"/>
                                          </p:val>
                                        </p:tav>
                                      </p:tavLst>
                                    </p:anim>
                                    <p:anim calcmode="lin" valueType="num">
                                      <p:cBhvr>
                                        <p:cTn id="8" dur="1000" fill="hold"/>
                                        <p:tgtEl>
                                          <p:spTgt spid="204812"/>
                                        </p:tgtEl>
                                        <p:attrNameLst>
                                          <p:attrName>ppt_h</p:attrName>
                                        </p:attrNameLst>
                                      </p:cBhvr>
                                      <p:tavLst>
                                        <p:tav tm="0">
                                          <p:val>
                                            <p:strVal val="#ppt_h"/>
                                          </p:val>
                                        </p:tav>
                                        <p:tav tm="100000">
                                          <p:val>
                                            <p:strVal val="#ppt_h"/>
                                          </p:val>
                                        </p:tav>
                                      </p:tavLst>
                                    </p:anim>
                                    <p:animEffect transition="in" filter="fade">
                                      <p:cBhvr>
                                        <p:cTn id="9" dur="1000"/>
                                        <p:tgtEl>
                                          <p:spTgt spid="2048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04818"/>
                                        </p:tgtEl>
                                        <p:attrNameLst>
                                          <p:attrName>style.visibility</p:attrName>
                                        </p:attrNameLst>
                                      </p:cBhvr>
                                      <p:to>
                                        <p:strVal val="visible"/>
                                      </p:to>
                                    </p:set>
                                    <p:anim calcmode="lin" valueType="num">
                                      <p:cBhvr>
                                        <p:cTn id="14" dur="1000" fill="hold"/>
                                        <p:tgtEl>
                                          <p:spTgt spid="204818"/>
                                        </p:tgtEl>
                                        <p:attrNameLst>
                                          <p:attrName>ppt_w</p:attrName>
                                        </p:attrNameLst>
                                      </p:cBhvr>
                                      <p:tavLst>
                                        <p:tav tm="0">
                                          <p:val>
                                            <p:strVal val="#ppt_w*0.70"/>
                                          </p:val>
                                        </p:tav>
                                        <p:tav tm="100000">
                                          <p:val>
                                            <p:strVal val="#ppt_w"/>
                                          </p:val>
                                        </p:tav>
                                      </p:tavLst>
                                    </p:anim>
                                    <p:anim calcmode="lin" valueType="num">
                                      <p:cBhvr>
                                        <p:cTn id="15" dur="1000" fill="hold"/>
                                        <p:tgtEl>
                                          <p:spTgt spid="204818"/>
                                        </p:tgtEl>
                                        <p:attrNameLst>
                                          <p:attrName>ppt_h</p:attrName>
                                        </p:attrNameLst>
                                      </p:cBhvr>
                                      <p:tavLst>
                                        <p:tav tm="0">
                                          <p:val>
                                            <p:strVal val="#ppt_h"/>
                                          </p:val>
                                        </p:tav>
                                        <p:tav tm="100000">
                                          <p:val>
                                            <p:strVal val="#ppt_h"/>
                                          </p:val>
                                        </p:tav>
                                      </p:tavLst>
                                    </p:anim>
                                    <p:animEffect transition="in" filter="fade">
                                      <p:cBhvr>
                                        <p:cTn id="16" dur="1000"/>
                                        <p:tgtEl>
                                          <p:spTgt spid="2048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04823"/>
                                        </p:tgtEl>
                                        <p:attrNameLst>
                                          <p:attrName>style.visibility</p:attrName>
                                        </p:attrNameLst>
                                      </p:cBhvr>
                                      <p:to>
                                        <p:strVal val="visible"/>
                                      </p:to>
                                    </p:set>
                                    <p:anim calcmode="lin" valueType="num">
                                      <p:cBhvr>
                                        <p:cTn id="21" dur="1000" fill="hold"/>
                                        <p:tgtEl>
                                          <p:spTgt spid="204823"/>
                                        </p:tgtEl>
                                        <p:attrNameLst>
                                          <p:attrName>ppt_w</p:attrName>
                                        </p:attrNameLst>
                                      </p:cBhvr>
                                      <p:tavLst>
                                        <p:tav tm="0">
                                          <p:val>
                                            <p:strVal val="#ppt_w*0.70"/>
                                          </p:val>
                                        </p:tav>
                                        <p:tav tm="100000">
                                          <p:val>
                                            <p:strVal val="#ppt_w"/>
                                          </p:val>
                                        </p:tav>
                                      </p:tavLst>
                                    </p:anim>
                                    <p:anim calcmode="lin" valueType="num">
                                      <p:cBhvr>
                                        <p:cTn id="22" dur="1000" fill="hold"/>
                                        <p:tgtEl>
                                          <p:spTgt spid="204823"/>
                                        </p:tgtEl>
                                        <p:attrNameLst>
                                          <p:attrName>ppt_h</p:attrName>
                                        </p:attrNameLst>
                                      </p:cBhvr>
                                      <p:tavLst>
                                        <p:tav tm="0">
                                          <p:val>
                                            <p:strVal val="#ppt_h"/>
                                          </p:val>
                                        </p:tav>
                                        <p:tav tm="100000">
                                          <p:val>
                                            <p:strVal val="#ppt_h"/>
                                          </p:val>
                                        </p:tav>
                                      </p:tavLst>
                                    </p:anim>
                                    <p:animEffect transition="in" filter="fade">
                                      <p:cBhvr>
                                        <p:cTn id="23" dur="1000"/>
                                        <p:tgtEl>
                                          <p:spTgt spid="20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2667000" y="6338888"/>
            <a:ext cx="3124200" cy="5191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chemeClr val="accent2"/>
                </a:solidFill>
              </a:rPr>
              <a:t>Luminosity</a:t>
            </a:r>
          </a:p>
        </p:txBody>
      </p:sp>
      <p:sp>
        <p:nvSpPr>
          <p:cNvPr id="205827" name="Rectangle 3"/>
          <p:cNvSpPr>
            <a:spLocks noGrp="1" noChangeArrowheads="1"/>
          </p:cNvSpPr>
          <p:nvPr>
            <p:ph type="title" idx="4294967295"/>
          </p:nvPr>
        </p:nvSpPr>
        <p:spPr>
          <a:xfrm>
            <a:off x="0" y="457200"/>
            <a:ext cx="8229600" cy="838200"/>
          </a:xfrm>
        </p:spPr>
        <p:txBody>
          <a:bodyPr/>
          <a:lstStyle/>
          <a:p>
            <a:pPr eaLnBrk="1" hangingPunct="1"/>
            <a:r>
              <a:rPr lang="hu-HU" altLang="en-US" sz="4000" smtClean="0"/>
              <a:t>Eddington </a:t>
            </a:r>
            <a:r>
              <a:rPr lang="en-US" altLang="en-US" sz="4000" smtClean="0"/>
              <a:t>ratio</a:t>
            </a:r>
          </a:p>
        </p:txBody>
      </p:sp>
      <p:sp>
        <p:nvSpPr>
          <p:cNvPr id="205828" name="Rectangle 4"/>
          <p:cNvSpPr>
            <a:spLocks noGrp="1" noChangeArrowheads="1"/>
          </p:cNvSpPr>
          <p:nvPr>
            <p:ph type="body" idx="4294967295"/>
          </p:nvPr>
        </p:nvSpPr>
        <p:spPr>
          <a:xfrm>
            <a:off x="381000" y="1295400"/>
            <a:ext cx="8001000" cy="762000"/>
          </a:xfrm>
          <a:noFill/>
        </p:spPr>
        <p:txBody>
          <a:bodyPr>
            <a:normAutofit lnSpcReduction="10000"/>
          </a:bodyPr>
          <a:lstStyle/>
          <a:p>
            <a:pPr eaLnBrk="1" hangingPunct="1">
              <a:lnSpc>
                <a:spcPct val="80000"/>
              </a:lnSpc>
            </a:pPr>
            <a:r>
              <a:rPr lang="en-US" altLang="en-US" sz="2400" smtClean="0">
                <a:solidFill>
                  <a:schemeClr val="folHlink"/>
                </a:solidFill>
              </a:rPr>
              <a:t>Presently only very uncertain</a:t>
            </a:r>
            <a:r>
              <a:rPr lang="hu-HU" altLang="en-US" sz="2400" smtClean="0">
                <a:solidFill>
                  <a:schemeClr val="folHlink"/>
                </a:solidFill>
              </a:rPr>
              <a:t> </a:t>
            </a:r>
            <a:r>
              <a:rPr lang="en-US" altLang="en-US" sz="2400" smtClean="0">
                <a:solidFill>
                  <a:srgbClr val="3333CC"/>
                </a:solidFill>
              </a:rPr>
              <a:t>0.1 &lt; </a:t>
            </a:r>
            <a:r>
              <a:rPr lang="hu-HU" altLang="en-US" sz="2400" smtClean="0">
                <a:solidFill>
                  <a:srgbClr val="3333CC"/>
                </a:solidFill>
              </a:rPr>
              <a:t>L</a:t>
            </a:r>
            <a:r>
              <a:rPr lang="en-US" altLang="en-US" sz="2400" smtClean="0">
                <a:solidFill>
                  <a:srgbClr val="3333CC"/>
                </a:solidFill>
              </a:rPr>
              <a:t>/L_Edd &lt; 1</a:t>
            </a:r>
          </a:p>
          <a:p>
            <a:pPr eaLnBrk="1" hangingPunct="1">
              <a:lnSpc>
                <a:spcPct val="80000"/>
              </a:lnSpc>
            </a:pPr>
            <a:r>
              <a:rPr lang="en-US" altLang="en-US" sz="2400" smtClean="0">
                <a:solidFill>
                  <a:srgbClr val="CC3300"/>
                </a:solidFill>
              </a:rPr>
              <a:t>Standard sirens: % precision! </a:t>
            </a:r>
            <a:r>
              <a:rPr lang="en-US" altLang="en-US" sz="1800" smtClean="0">
                <a:solidFill>
                  <a:schemeClr val="accent2"/>
                </a:solidFill>
              </a:rPr>
              <a:t>(</a:t>
            </a:r>
            <a:r>
              <a:rPr lang="hu-HU" altLang="en-US" sz="1800" smtClean="0">
                <a:solidFill>
                  <a:schemeClr val="accent2"/>
                </a:solidFill>
              </a:rPr>
              <a:t>Ko</a:t>
            </a:r>
            <a:r>
              <a:rPr lang="en-US" altLang="en-US" sz="1800" smtClean="0">
                <a:solidFill>
                  <a:schemeClr val="accent2"/>
                </a:solidFill>
              </a:rPr>
              <a:t>csis</a:t>
            </a:r>
            <a:r>
              <a:rPr lang="hu-HU" altLang="en-US" sz="1800" smtClean="0">
                <a:solidFill>
                  <a:schemeClr val="accent2"/>
                </a:solidFill>
              </a:rPr>
              <a:t> et al. 200</a:t>
            </a:r>
            <a:r>
              <a:rPr lang="en-US" altLang="en-US" sz="1800" smtClean="0">
                <a:solidFill>
                  <a:schemeClr val="accent2"/>
                </a:solidFill>
              </a:rPr>
              <a:t>6)</a:t>
            </a:r>
            <a:endParaRPr lang="hu-HU" altLang="en-US" sz="1800" smtClean="0">
              <a:solidFill>
                <a:schemeClr val="accent2"/>
              </a:solidFill>
            </a:endParaRPr>
          </a:p>
          <a:p>
            <a:pPr eaLnBrk="1" hangingPunct="1">
              <a:lnSpc>
                <a:spcPct val="80000"/>
              </a:lnSpc>
            </a:pPr>
            <a:endParaRPr lang="hu-HU" altLang="en-US" sz="2400" smtClean="0">
              <a:solidFill>
                <a:schemeClr val="hlink"/>
              </a:solidFill>
            </a:endParaRPr>
          </a:p>
        </p:txBody>
      </p:sp>
      <p:pic>
        <p:nvPicPr>
          <p:cNvPr id="205829" name="Picture 6" descr="Kollmei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57400"/>
            <a:ext cx="579120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Text Box 8"/>
          <p:cNvSpPr txBox="1">
            <a:spLocks noChangeArrowheads="1"/>
          </p:cNvSpPr>
          <p:nvPr/>
        </p:nvSpPr>
        <p:spPr bwMode="auto">
          <a:xfrm rot="-5400000">
            <a:off x="-1234281" y="3901281"/>
            <a:ext cx="4816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hu-HU" altLang="en-US" sz="2800">
                <a:solidFill>
                  <a:schemeClr val="accent2"/>
                </a:solidFill>
              </a:rPr>
              <a:t>SMBH </a:t>
            </a:r>
            <a:r>
              <a:rPr lang="en-US" altLang="en-US" sz="2800">
                <a:solidFill>
                  <a:schemeClr val="accent2"/>
                </a:solidFill>
              </a:rPr>
              <a:t>Mass</a:t>
            </a:r>
          </a:p>
        </p:txBody>
      </p:sp>
      <p:sp>
        <p:nvSpPr>
          <p:cNvPr id="205831" name="Rectangle 7"/>
          <p:cNvSpPr>
            <a:spLocks noChangeArrowheads="1"/>
          </p:cNvSpPr>
          <p:nvPr/>
        </p:nvSpPr>
        <p:spPr bwMode="auto">
          <a:xfrm>
            <a:off x="0" y="6248400"/>
            <a:ext cx="2498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Bef>
                <a:spcPct val="20000"/>
              </a:spcBef>
            </a:pPr>
            <a:r>
              <a:rPr lang="en-US" altLang="en-US" sz="2000">
                <a:solidFill>
                  <a:schemeClr val="accent2"/>
                </a:solidFill>
              </a:rPr>
              <a:t>Kollmeier et al. 2005</a:t>
            </a:r>
            <a:endParaRPr lang="hu-HU" altLang="en-US" sz="2000">
              <a:solidFill>
                <a:schemeClr val="accent2"/>
              </a:solidFill>
            </a:endParaRPr>
          </a:p>
        </p:txBody>
      </p:sp>
    </p:spTree>
    <p:extLst>
      <p:ext uri="{BB962C8B-B14F-4D97-AF65-F5344CB8AC3E}">
        <p14:creationId xmlns:p14="http://schemas.microsoft.com/office/powerpoint/2010/main" val="31006852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Omegam_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6962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06851" name="Text Box 3"/>
          <p:cNvSpPr txBox="1">
            <a:spLocks noChangeArrowheads="1"/>
          </p:cNvSpPr>
          <p:nvPr/>
        </p:nvSpPr>
        <p:spPr bwMode="auto">
          <a:xfrm>
            <a:off x="3048000" y="6338888"/>
            <a:ext cx="4495800" cy="5191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chemeClr val="accent2"/>
                </a:solidFill>
              </a:rPr>
              <a:t>Dark matter density</a:t>
            </a:r>
          </a:p>
        </p:txBody>
      </p:sp>
      <p:sp>
        <p:nvSpPr>
          <p:cNvPr id="206852" name="Rectangle 4"/>
          <p:cNvSpPr>
            <a:spLocks noGrp="1" noChangeArrowheads="1"/>
          </p:cNvSpPr>
          <p:nvPr>
            <p:ph type="title" idx="4294967295"/>
          </p:nvPr>
        </p:nvSpPr>
        <p:spPr>
          <a:xfrm>
            <a:off x="609600" y="457200"/>
            <a:ext cx="8229600" cy="1143000"/>
          </a:xfrm>
        </p:spPr>
        <p:txBody>
          <a:bodyPr/>
          <a:lstStyle/>
          <a:p>
            <a:pPr eaLnBrk="1" hangingPunct="1"/>
            <a:r>
              <a:rPr lang="en-US" altLang="en-US" sz="4000" smtClean="0"/>
              <a:t>C</a:t>
            </a:r>
            <a:r>
              <a:rPr lang="hu-HU" altLang="en-US" sz="4000" smtClean="0"/>
              <a:t>o</a:t>
            </a:r>
            <a:r>
              <a:rPr lang="en-US" altLang="en-US" sz="4000" smtClean="0"/>
              <a:t>s</a:t>
            </a:r>
            <a:r>
              <a:rPr lang="hu-HU" altLang="en-US" sz="4000" smtClean="0"/>
              <a:t>mol</a:t>
            </a:r>
            <a:r>
              <a:rPr lang="en-US" altLang="en-US" sz="4000" smtClean="0"/>
              <a:t>o</a:t>
            </a:r>
            <a:r>
              <a:rPr lang="hu-HU" altLang="en-US" sz="4000" smtClean="0"/>
              <a:t>gi</a:t>
            </a:r>
            <a:r>
              <a:rPr lang="en-US" altLang="en-US" sz="4000" smtClean="0"/>
              <a:t>cal parameters</a:t>
            </a:r>
          </a:p>
        </p:txBody>
      </p:sp>
      <p:sp>
        <p:nvSpPr>
          <p:cNvPr id="206853" name="Text Box 5"/>
          <p:cNvSpPr txBox="1">
            <a:spLocks noChangeArrowheads="1"/>
          </p:cNvSpPr>
          <p:nvPr/>
        </p:nvSpPr>
        <p:spPr bwMode="auto">
          <a:xfrm rot="-5400000">
            <a:off x="-1918494" y="3444082"/>
            <a:ext cx="5121275" cy="5191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chemeClr val="accent2"/>
                </a:solidFill>
              </a:rPr>
              <a:t>Dark</a:t>
            </a:r>
            <a:r>
              <a:rPr lang="hu-HU" altLang="en-US" sz="2800">
                <a:solidFill>
                  <a:schemeClr val="accent2"/>
                </a:solidFill>
              </a:rPr>
              <a:t> energ</a:t>
            </a:r>
            <a:r>
              <a:rPr lang="en-US" altLang="en-US" sz="2800">
                <a:solidFill>
                  <a:schemeClr val="accent2"/>
                </a:solidFill>
              </a:rPr>
              <a:t>y EoS</a:t>
            </a:r>
          </a:p>
        </p:txBody>
      </p:sp>
      <p:sp>
        <p:nvSpPr>
          <p:cNvPr id="206854" name="Rectangle 6"/>
          <p:cNvSpPr>
            <a:spLocks noChangeArrowheads="1"/>
          </p:cNvSpPr>
          <p:nvPr/>
        </p:nvSpPr>
        <p:spPr bwMode="auto">
          <a:xfrm>
            <a:off x="228600" y="6248400"/>
            <a:ext cx="2705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chemeClr val="accent2"/>
                </a:solidFill>
                <a:latin typeface="Garamond" panose="02020404030301010803" pitchFamily="18" charset="0"/>
              </a:rPr>
              <a:t>Holz &amp; Hughes 2006</a:t>
            </a:r>
          </a:p>
        </p:txBody>
      </p:sp>
    </p:spTree>
    <p:extLst>
      <p:ext uri="{BB962C8B-B14F-4D97-AF65-F5344CB8AC3E}">
        <p14:creationId xmlns:p14="http://schemas.microsoft.com/office/powerpoint/2010/main" val="5400401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6934200" cy="362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899" name="Rectangle 3"/>
          <p:cNvSpPr>
            <a:spLocks noGrp="1" noChangeArrowheads="1"/>
          </p:cNvSpPr>
          <p:nvPr>
            <p:ph type="body" idx="1"/>
          </p:nvPr>
        </p:nvSpPr>
        <p:spPr>
          <a:xfrm>
            <a:off x="533400" y="4572000"/>
            <a:ext cx="3886200" cy="1905000"/>
          </a:xfrm>
          <a:noFill/>
          <a:ln/>
        </p:spPr>
        <p:txBody>
          <a:bodyPr/>
          <a:lstStyle/>
          <a:p>
            <a:pPr>
              <a:lnSpc>
                <a:spcPct val="90000"/>
              </a:lnSpc>
            </a:pPr>
            <a:r>
              <a:rPr lang="en-US" altLang="en-US" smtClean="0"/>
              <a:t>Graviton mass </a:t>
            </a:r>
            <a:r>
              <a:rPr lang="en-US" altLang="en-US" sz="1800" smtClean="0">
                <a:solidFill>
                  <a:schemeClr val="bg2"/>
                </a:solidFill>
              </a:rPr>
              <a:t>(Kocsis, Haiman, &amp; Menou 2008)</a:t>
            </a:r>
            <a:endParaRPr lang="en-US" altLang="en-US" sz="2400" smtClean="0">
              <a:solidFill>
                <a:schemeClr val="bg2"/>
              </a:solidFill>
            </a:endParaRPr>
          </a:p>
          <a:p>
            <a:pPr>
              <a:lnSpc>
                <a:spcPct val="90000"/>
              </a:lnSpc>
            </a:pPr>
            <a:r>
              <a:rPr lang="en-US" altLang="en-US" smtClean="0"/>
              <a:t>Extra dimensions </a:t>
            </a:r>
            <a:r>
              <a:rPr lang="en-US" altLang="en-US" sz="1800" smtClean="0">
                <a:solidFill>
                  <a:schemeClr val="bg2"/>
                </a:solidFill>
              </a:rPr>
              <a:t>(Dvali, Gabadadze, &amp; Porrati 2000; Daffayet &amp; Menou 2007)</a:t>
            </a:r>
          </a:p>
        </p:txBody>
      </p:sp>
      <p:sp>
        <p:nvSpPr>
          <p:cNvPr id="208900" name="Rectangle 4"/>
          <p:cNvSpPr>
            <a:spLocks noGrp="1" noChangeArrowheads="1"/>
          </p:cNvSpPr>
          <p:nvPr>
            <p:ph type="title"/>
          </p:nvPr>
        </p:nvSpPr>
        <p:spPr>
          <a:xfrm>
            <a:off x="3733800" y="0"/>
            <a:ext cx="4800600" cy="990600"/>
          </a:xfrm>
        </p:spPr>
        <p:txBody>
          <a:bodyPr/>
          <a:lstStyle/>
          <a:p>
            <a:r>
              <a:rPr lang="en-US" altLang="en-US" sz="4800" smtClean="0"/>
              <a:t>Theory of gravity</a:t>
            </a:r>
          </a:p>
        </p:txBody>
      </p:sp>
      <p:pic>
        <p:nvPicPr>
          <p:cNvPr id="2089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987800"/>
            <a:ext cx="4038600"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6995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209800"/>
            <a:ext cx="4876800" cy="347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3" name="Rectangle 3"/>
          <p:cNvSpPr>
            <a:spLocks noGrp="1" noChangeArrowheads="1"/>
          </p:cNvSpPr>
          <p:nvPr>
            <p:ph type="title"/>
          </p:nvPr>
        </p:nvSpPr>
        <p:spPr>
          <a:xfrm>
            <a:off x="457200" y="381000"/>
            <a:ext cx="8229600" cy="1143000"/>
          </a:xfrm>
        </p:spPr>
        <p:txBody>
          <a:bodyPr/>
          <a:lstStyle/>
          <a:p>
            <a:r>
              <a:rPr lang="en-US" altLang="en-US" sz="3600" smtClean="0"/>
              <a:t>Advance Warning Time</a:t>
            </a:r>
            <a:br>
              <a:rPr lang="en-US" altLang="en-US" sz="3600" smtClean="0"/>
            </a:br>
            <a:r>
              <a:rPr lang="en-US" altLang="en-US" sz="3600" smtClean="0"/>
              <a:t>[days before merger]</a:t>
            </a:r>
          </a:p>
        </p:txBody>
      </p:sp>
      <p:sp>
        <p:nvSpPr>
          <p:cNvPr id="209924" name="Rectangle 4"/>
          <p:cNvSpPr>
            <a:spLocks noChangeArrowheads="1"/>
          </p:cNvSpPr>
          <p:nvPr/>
        </p:nvSpPr>
        <p:spPr bwMode="auto">
          <a:xfrm>
            <a:off x="0" y="6553200"/>
            <a:ext cx="3200400" cy="304800"/>
          </a:xfrm>
          <a:prstGeom prst="rect">
            <a:avLst/>
          </a:prstGeom>
          <a:gradFill rotWithShape="0">
            <a:gsLst>
              <a:gs pos="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6038" tIns="46038" rIns="46038" bIns="46038" anchor="ctr"/>
          <a:lstStyle/>
          <a:p>
            <a:pPr algn="r" eaLnBrk="0" hangingPunct="0"/>
            <a:endParaRPr kumimoji="1" lang="hu-HU" altLang="en-US" sz="1600" b="1"/>
          </a:p>
        </p:txBody>
      </p:sp>
      <p:sp>
        <p:nvSpPr>
          <p:cNvPr id="209925" name="Rectangle 5"/>
          <p:cNvSpPr>
            <a:spLocks noChangeArrowheads="1"/>
          </p:cNvSpPr>
          <p:nvPr/>
        </p:nvSpPr>
        <p:spPr bwMode="auto">
          <a:xfrm>
            <a:off x="0" y="6553200"/>
            <a:ext cx="3810000" cy="304800"/>
          </a:xfrm>
          <a:prstGeom prst="rect">
            <a:avLst/>
          </a:prstGeom>
          <a:gradFill rotWithShape="0">
            <a:gsLst>
              <a:gs pos="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6038" tIns="46038" rIns="46038" bIns="46038" anchor="ctr"/>
          <a:lstStyle/>
          <a:p>
            <a:pPr algn="r" eaLnBrk="0" hangingPunct="0"/>
            <a:endParaRPr kumimoji="1" lang="hu-HU" altLang="en-US" sz="1600" b="1"/>
          </a:p>
        </p:txBody>
      </p:sp>
      <p:sp>
        <p:nvSpPr>
          <p:cNvPr id="209926" name="Rectangle 6"/>
          <p:cNvSpPr>
            <a:spLocks noChangeArrowheads="1"/>
          </p:cNvSpPr>
          <p:nvPr/>
        </p:nvSpPr>
        <p:spPr bwMode="auto">
          <a:xfrm>
            <a:off x="914400" y="6491288"/>
            <a:ext cx="2905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latin typeface="Garamond" panose="02020404030301010803" pitchFamily="18" charset="0"/>
              </a:rPr>
              <a:t>Kocsis et al., astroph/0701629</a:t>
            </a:r>
          </a:p>
        </p:txBody>
      </p:sp>
      <p:sp>
        <p:nvSpPr>
          <p:cNvPr id="209927" name="Rectangle 7"/>
          <p:cNvSpPr>
            <a:spLocks noChangeArrowheads="1"/>
          </p:cNvSpPr>
          <p:nvPr/>
        </p:nvSpPr>
        <p:spPr bwMode="auto">
          <a:xfrm>
            <a:off x="0" y="6553200"/>
            <a:ext cx="3810000" cy="304800"/>
          </a:xfrm>
          <a:prstGeom prst="rect">
            <a:avLst/>
          </a:prstGeom>
          <a:gradFill rotWithShape="0">
            <a:gsLst>
              <a:gs pos="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6038" tIns="46038" rIns="46038" bIns="46038" anchor="ctr"/>
          <a:lstStyle/>
          <a:p>
            <a:pPr algn="r" eaLnBrk="0" hangingPunct="0"/>
            <a:endParaRPr kumimoji="1" lang="hu-HU" altLang="en-US" sz="1600" b="1"/>
          </a:p>
        </p:txBody>
      </p:sp>
      <p:sp>
        <p:nvSpPr>
          <p:cNvPr id="209928" name="Rectangle 8"/>
          <p:cNvSpPr>
            <a:spLocks noChangeArrowheads="1"/>
          </p:cNvSpPr>
          <p:nvPr/>
        </p:nvSpPr>
        <p:spPr bwMode="auto">
          <a:xfrm>
            <a:off x="381000" y="6491288"/>
            <a:ext cx="34655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latin typeface="Garamond" panose="02020404030301010803" pitchFamily="18" charset="0"/>
              </a:rPr>
              <a:t>Kocsis et al., PRD 76, 022003 (2007)</a:t>
            </a:r>
          </a:p>
        </p:txBody>
      </p:sp>
      <p:sp>
        <p:nvSpPr>
          <p:cNvPr id="209929" name="Rectangle 9"/>
          <p:cNvSpPr>
            <a:spLocks noChangeArrowheads="1"/>
          </p:cNvSpPr>
          <p:nvPr/>
        </p:nvSpPr>
        <p:spPr bwMode="auto">
          <a:xfrm>
            <a:off x="0" y="6553200"/>
            <a:ext cx="3810000" cy="304800"/>
          </a:xfrm>
          <a:prstGeom prst="rect">
            <a:avLst/>
          </a:prstGeom>
          <a:gradFill rotWithShape="0">
            <a:gsLst>
              <a:gs pos="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6038" tIns="46038" rIns="46038" bIns="46038" anchor="ctr"/>
          <a:lstStyle/>
          <a:p>
            <a:pPr algn="r" eaLnBrk="0" hangingPunct="0"/>
            <a:endParaRPr kumimoji="1" lang="hu-HU" altLang="en-US" sz="1600" b="1"/>
          </a:p>
        </p:txBody>
      </p:sp>
      <p:sp>
        <p:nvSpPr>
          <p:cNvPr id="209930" name="Rectangle 10"/>
          <p:cNvSpPr>
            <a:spLocks noChangeArrowheads="1"/>
          </p:cNvSpPr>
          <p:nvPr/>
        </p:nvSpPr>
        <p:spPr bwMode="auto">
          <a:xfrm>
            <a:off x="381000" y="6491288"/>
            <a:ext cx="34655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latin typeface="Garamond" panose="02020404030301010803" pitchFamily="18" charset="0"/>
              </a:rPr>
              <a:t>Kocsis et al., PRD 76, 022003 (2007)</a:t>
            </a:r>
          </a:p>
        </p:txBody>
      </p:sp>
      <p:sp>
        <p:nvSpPr>
          <p:cNvPr id="209931" name="Rectangle 11"/>
          <p:cNvSpPr>
            <a:spLocks noChangeArrowheads="1"/>
          </p:cNvSpPr>
          <p:nvPr/>
        </p:nvSpPr>
        <p:spPr bwMode="auto">
          <a:xfrm>
            <a:off x="0" y="6553200"/>
            <a:ext cx="3810000" cy="304800"/>
          </a:xfrm>
          <a:prstGeom prst="rect">
            <a:avLst/>
          </a:prstGeom>
          <a:gradFill rotWithShape="0">
            <a:gsLst>
              <a:gs pos="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6038" tIns="46038" rIns="46038" bIns="46038" anchor="ctr"/>
          <a:lstStyle/>
          <a:p>
            <a:pPr algn="r" eaLnBrk="0" hangingPunct="0"/>
            <a:endParaRPr kumimoji="1" lang="hu-HU" altLang="en-US" sz="1600" b="1"/>
          </a:p>
        </p:txBody>
      </p:sp>
      <p:sp>
        <p:nvSpPr>
          <p:cNvPr id="209932" name="Rectangle 12"/>
          <p:cNvSpPr>
            <a:spLocks noChangeArrowheads="1"/>
          </p:cNvSpPr>
          <p:nvPr/>
        </p:nvSpPr>
        <p:spPr bwMode="auto">
          <a:xfrm>
            <a:off x="381000" y="6491288"/>
            <a:ext cx="314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latin typeface="Garamond" panose="02020404030301010803" pitchFamily="18" charset="0"/>
              </a:rPr>
              <a:t>Kocsis et al., ApJ 684, 870 (2008)</a:t>
            </a:r>
          </a:p>
        </p:txBody>
      </p:sp>
      <p:sp>
        <p:nvSpPr>
          <p:cNvPr id="209933" name="Rectangle 13"/>
          <p:cNvSpPr>
            <a:spLocks noChangeArrowheads="1"/>
          </p:cNvSpPr>
          <p:nvPr/>
        </p:nvSpPr>
        <p:spPr bwMode="auto">
          <a:xfrm>
            <a:off x="685800" y="5867400"/>
            <a:ext cx="746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20000"/>
              </a:spcBef>
            </a:pPr>
            <a:r>
              <a:rPr lang="en-US" altLang="en-US" sz="2800" b="1">
                <a:solidFill>
                  <a:srgbClr val="CC3300"/>
                </a:solidFill>
                <a:latin typeface="Garamond" panose="02020404030301010803" pitchFamily="18" charset="0"/>
              </a:rPr>
              <a:t>Search this volume for variability (~24-27 mag)</a:t>
            </a:r>
          </a:p>
        </p:txBody>
      </p:sp>
      <p:pic>
        <p:nvPicPr>
          <p:cNvPr id="20993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3429000" cy="267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78458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3263900" y="152400"/>
            <a:ext cx="5880100" cy="457200"/>
          </a:xfrm>
        </p:spPr>
        <p:txBody>
          <a:bodyPr>
            <a:normAutofit fontScale="90000"/>
          </a:bodyPr>
          <a:lstStyle/>
          <a:p>
            <a:r>
              <a:rPr lang="en-US" altLang="en-US" sz="4000" smtClean="0"/>
              <a:t>Phases of mergers</a:t>
            </a:r>
          </a:p>
        </p:txBody>
      </p:sp>
      <p:pic>
        <p:nvPicPr>
          <p:cNvPr id="214019" name="Picture 3" descr="space-3s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2895600"/>
            <a:ext cx="1584325" cy="917575"/>
          </a:xfrm>
          <a:prstGeom prst="rect">
            <a:avLst/>
          </a:prstGeom>
          <a:noFill/>
          <a:ln w="25400">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nvGrpSpPr>
          <p:cNvPr id="214020" name="Group 4"/>
          <p:cNvGrpSpPr>
            <a:grpSpLocks/>
          </p:cNvGrpSpPr>
          <p:nvPr/>
        </p:nvGrpSpPr>
        <p:grpSpPr bwMode="auto">
          <a:xfrm>
            <a:off x="1295400" y="2971800"/>
            <a:ext cx="1905000" cy="722313"/>
            <a:chOff x="1090" y="1845"/>
            <a:chExt cx="1929" cy="720"/>
          </a:xfrm>
        </p:grpSpPr>
        <p:sp>
          <p:nvSpPr>
            <p:cNvPr id="214021" name="Oval 5"/>
            <p:cNvSpPr>
              <a:spLocks noChangeArrowheads="1"/>
            </p:cNvSpPr>
            <p:nvPr/>
          </p:nvSpPr>
          <p:spPr bwMode="auto">
            <a:xfrm>
              <a:off x="1090" y="1845"/>
              <a:ext cx="1929" cy="720"/>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2" name="Oval 6"/>
            <p:cNvSpPr>
              <a:spLocks noChangeArrowheads="1"/>
            </p:cNvSpPr>
            <p:nvPr/>
          </p:nvSpPr>
          <p:spPr bwMode="auto">
            <a:xfrm>
              <a:off x="1653" y="2038"/>
              <a:ext cx="937" cy="2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3" name="Oval 7"/>
            <p:cNvSpPr>
              <a:spLocks noChangeArrowheads="1"/>
            </p:cNvSpPr>
            <p:nvPr/>
          </p:nvSpPr>
          <p:spPr bwMode="auto">
            <a:xfrm>
              <a:off x="2106" y="2184"/>
              <a:ext cx="55"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4" name="Oval 8"/>
            <p:cNvSpPr>
              <a:spLocks noChangeArrowheads="1"/>
            </p:cNvSpPr>
            <p:nvPr/>
          </p:nvSpPr>
          <p:spPr bwMode="auto">
            <a:xfrm>
              <a:off x="2057" y="2135"/>
              <a:ext cx="55"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5" name="Freeform 9"/>
            <p:cNvSpPr>
              <a:spLocks/>
            </p:cNvSpPr>
            <p:nvPr/>
          </p:nvSpPr>
          <p:spPr bwMode="auto">
            <a:xfrm rot="6149640">
              <a:off x="1873" y="2320"/>
              <a:ext cx="338" cy="114"/>
            </a:xfrm>
            <a:custGeom>
              <a:avLst/>
              <a:gdLst>
                <a:gd name="T0" fmla="*/ 0 w 605"/>
                <a:gd name="T1" fmla="*/ 84 h 193"/>
                <a:gd name="T2" fmla="*/ 97 w 605"/>
                <a:gd name="T3" fmla="*/ 12 h 193"/>
                <a:gd name="T4" fmla="*/ 169 w 605"/>
                <a:gd name="T5" fmla="*/ 157 h 193"/>
                <a:gd name="T6" fmla="*/ 290 w 605"/>
                <a:gd name="T7" fmla="*/ 12 h 193"/>
                <a:gd name="T8" fmla="*/ 363 w 605"/>
                <a:gd name="T9" fmla="*/ 181 h 193"/>
                <a:gd name="T10" fmla="*/ 459 w 605"/>
                <a:gd name="T11" fmla="*/ 36 h 193"/>
                <a:gd name="T12" fmla="*/ 532 w 605"/>
                <a:gd name="T13" fmla="*/ 181 h 193"/>
                <a:gd name="T14" fmla="*/ 605 w 605"/>
                <a:gd name="T15" fmla="*/ 108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193">
                  <a:moveTo>
                    <a:pt x="0" y="84"/>
                  </a:moveTo>
                  <a:cubicBezTo>
                    <a:pt x="34" y="42"/>
                    <a:pt x="69" y="0"/>
                    <a:pt x="97" y="12"/>
                  </a:cubicBezTo>
                  <a:cubicBezTo>
                    <a:pt x="125" y="24"/>
                    <a:pt x="137" y="157"/>
                    <a:pt x="169" y="157"/>
                  </a:cubicBezTo>
                  <a:cubicBezTo>
                    <a:pt x="201" y="157"/>
                    <a:pt x="258" y="8"/>
                    <a:pt x="290" y="12"/>
                  </a:cubicBezTo>
                  <a:cubicBezTo>
                    <a:pt x="322" y="16"/>
                    <a:pt x="335" y="177"/>
                    <a:pt x="363" y="181"/>
                  </a:cubicBezTo>
                  <a:cubicBezTo>
                    <a:pt x="391" y="185"/>
                    <a:pt x="431" y="36"/>
                    <a:pt x="459" y="36"/>
                  </a:cubicBezTo>
                  <a:cubicBezTo>
                    <a:pt x="487" y="36"/>
                    <a:pt x="508" y="169"/>
                    <a:pt x="532" y="181"/>
                  </a:cubicBezTo>
                  <a:cubicBezTo>
                    <a:pt x="556" y="193"/>
                    <a:pt x="580" y="150"/>
                    <a:pt x="605" y="108"/>
                  </a:cubicBezTo>
                </a:path>
              </a:pathLst>
            </a:custGeom>
            <a:noFill/>
            <a:ln w="254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214026" name="AutoShape 10"/>
            <p:cNvCxnSpPr>
              <a:cxnSpLocks noChangeShapeType="1"/>
            </p:cNvCxnSpPr>
            <p:nvPr/>
          </p:nvCxnSpPr>
          <p:spPr bwMode="auto">
            <a:xfrm>
              <a:off x="1767" y="2087"/>
              <a:ext cx="218" cy="72"/>
            </a:xfrm>
            <a:prstGeom prst="curvedConnector3">
              <a:avLst>
                <a:gd name="adj1" fmla="val 50000"/>
              </a:avLst>
            </a:prstGeom>
            <a:noFill/>
            <a:ln w="4445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4027" name="AutoShape 11"/>
            <p:cNvCxnSpPr>
              <a:cxnSpLocks noChangeShapeType="1"/>
            </p:cNvCxnSpPr>
            <p:nvPr/>
          </p:nvCxnSpPr>
          <p:spPr bwMode="auto">
            <a:xfrm>
              <a:off x="2203" y="2184"/>
              <a:ext cx="242" cy="97"/>
            </a:xfrm>
            <a:prstGeom prst="curvedConnector3">
              <a:avLst>
                <a:gd name="adj1" fmla="val 50000"/>
              </a:avLst>
            </a:prstGeom>
            <a:noFill/>
            <a:ln w="4445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4028" name="Rectangle 12"/>
          <p:cNvSpPr>
            <a:spLocks noChangeArrowheads="1"/>
          </p:cNvSpPr>
          <p:nvPr/>
        </p:nvSpPr>
        <p:spPr bwMode="auto">
          <a:xfrm>
            <a:off x="3810000" y="1295400"/>
            <a:ext cx="2000250" cy="366713"/>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Periodic accretion</a:t>
            </a:r>
          </a:p>
        </p:txBody>
      </p:sp>
      <p:sp>
        <p:nvSpPr>
          <p:cNvPr id="214029" name="Rectangle 13"/>
          <p:cNvSpPr>
            <a:spLocks noChangeArrowheads="1"/>
          </p:cNvSpPr>
          <p:nvPr/>
        </p:nvSpPr>
        <p:spPr bwMode="auto">
          <a:xfrm>
            <a:off x="3810000" y="2971800"/>
            <a:ext cx="2178050" cy="366713"/>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Gravitational waves</a:t>
            </a:r>
          </a:p>
        </p:txBody>
      </p:sp>
      <p:grpSp>
        <p:nvGrpSpPr>
          <p:cNvPr id="214030" name="Group 14"/>
          <p:cNvGrpSpPr>
            <a:grpSpLocks/>
          </p:cNvGrpSpPr>
          <p:nvPr/>
        </p:nvGrpSpPr>
        <p:grpSpPr bwMode="auto">
          <a:xfrm>
            <a:off x="1295400" y="1295400"/>
            <a:ext cx="1925638" cy="754063"/>
            <a:chOff x="1536" y="768"/>
            <a:chExt cx="1069" cy="523"/>
          </a:xfrm>
        </p:grpSpPr>
        <p:sp>
          <p:nvSpPr>
            <p:cNvPr id="214031" name="Oval 15"/>
            <p:cNvSpPr>
              <a:spLocks noChangeArrowheads="1"/>
            </p:cNvSpPr>
            <p:nvPr/>
          </p:nvSpPr>
          <p:spPr bwMode="auto">
            <a:xfrm>
              <a:off x="1536" y="768"/>
              <a:ext cx="1069" cy="523"/>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2" name="Oval 16"/>
            <p:cNvSpPr>
              <a:spLocks noChangeArrowheads="1"/>
            </p:cNvSpPr>
            <p:nvPr/>
          </p:nvSpPr>
          <p:spPr bwMode="auto">
            <a:xfrm>
              <a:off x="1811" y="907"/>
              <a:ext cx="519" cy="21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3" name="Oval 17"/>
            <p:cNvSpPr>
              <a:spLocks noChangeArrowheads="1"/>
            </p:cNvSpPr>
            <p:nvPr/>
          </p:nvSpPr>
          <p:spPr bwMode="auto">
            <a:xfrm>
              <a:off x="1994" y="977"/>
              <a:ext cx="30"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4" name="Oval 18"/>
            <p:cNvSpPr>
              <a:spLocks noChangeArrowheads="1"/>
            </p:cNvSpPr>
            <p:nvPr/>
          </p:nvSpPr>
          <p:spPr bwMode="auto">
            <a:xfrm>
              <a:off x="2116" y="1012"/>
              <a:ext cx="31"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5" name="Line 19"/>
            <p:cNvSpPr>
              <a:spLocks noChangeShapeType="1"/>
            </p:cNvSpPr>
            <p:nvPr/>
          </p:nvSpPr>
          <p:spPr bwMode="auto">
            <a:xfrm flipH="1">
              <a:off x="2229" y="1014"/>
              <a:ext cx="9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36" name="Line 20"/>
            <p:cNvSpPr>
              <a:spLocks noChangeShapeType="1"/>
            </p:cNvSpPr>
            <p:nvPr/>
          </p:nvSpPr>
          <p:spPr bwMode="auto">
            <a:xfrm flipH="1">
              <a:off x="1813" y="1014"/>
              <a:ext cx="92"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214037" name="AutoShape 21"/>
            <p:cNvCxnSpPr>
              <a:cxnSpLocks noChangeShapeType="1"/>
            </p:cNvCxnSpPr>
            <p:nvPr/>
          </p:nvCxnSpPr>
          <p:spPr bwMode="auto">
            <a:xfrm>
              <a:off x="2152" y="1014"/>
              <a:ext cx="138" cy="53"/>
            </a:xfrm>
            <a:prstGeom prst="curvedConnector3">
              <a:avLst>
                <a:gd name="adj1" fmla="val 50000"/>
              </a:avLst>
            </a:prstGeom>
            <a:noFill/>
            <a:ln w="4445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4038" name="AutoShape 22"/>
            <p:cNvCxnSpPr>
              <a:cxnSpLocks noChangeShapeType="1"/>
            </p:cNvCxnSpPr>
            <p:nvPr/>
          </p:nvCxnSpPr>
          <p:spPr bwMode="auto">
            <a:xfrm>
              <a:off x="1844" y="961"/>
              <a:ext cx="139" cy="52"/>
            </a:xfrm>
            <a:prstGeom prst="curvedConnector3">
              <a:avLst>
                <a:gd name="adj1" fmla="val 50000"/>
              </a:avLst>
            </a:prstGeom>
            <a:noFill/>
            <a:ln w="4445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4039" name="Line 23"/>
          <p:cNvSpPr>
            <a:spLocks noChangeShapeType="1"/>
          </p:cNvSpPr>
          <p:nvPr/>
        </p:nvSpPr>
        <p:spPr bwMode="auto">
          <a:xfrm flipH="1" flipV="1">
            <a:off x="1682750" y="4495800"/>
            <a:ext cx="0" cy="520700"/>
          </a:xfrm>
          <a:prstGeom prst="line">
            <a:avLst/>
          </a:prstGeom>
          <a:noFill/>
          <a:ln w="38100">
            <a:solidFill>
              <a:srgbClr val="CC3300"/>
            </a:solidFill>
            <a:prstDash val="sysDot"/>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40" name="Oval 24"/>
          <p:cNvSpPr>
            <a:spLocks noChangeArrowheads="1"/>
          </p:cNvSpPr>
          <p:nvPr/>
        </p:nvSpPr>
        <p:spPr bwMode="auto">
          <a:xfrm>
            <a:off x="152400" y="4860925"/>
            <a:ext cx="1771650" cy="774700"/>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41" name="Oval 25"/>
          <p:cNvSpPr>
            <a:spLocks noChangeArrowheads="1"/>
          </p:cNvSpPr>
          <p:nvPr/>
        </p:nvSpPr>
        <p:spPr bwMode="auto">
          <a:xfrm>
            <a:off x="611188" y="5068888"/>
            <a:ext cx="860425" cy="3095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42" name="Oval 26"/>
          <p:cNvSpPr>
            <a:spLocks noChangeArrowheads="1"/>
          </p:cNvSpPr>
          <p:nvPr/>
        </p:nvSpPr>
        <p:spPr bwMode="auto">
          <a:xfrm>
            <a:off x="1044575" y="5224463"/>
            <a:ext cx="50800" cy="508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43" name="Oval 27"/>
          <p:cNvSpPr>
            <a:spLocks noChangeArrowheads="1"/>
          </p:cNvSpPr>
          <p:nvPr/>
        </p:nvSpPr>
        <p:spPr bwMode="auto">
          <a:xfrm>
            <a:off x="1019175" y="5199063"/>
            <a:ext cx="50800" cy="523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44" name="Freeform 28"/>
          <p:cNvSpPr>
            <a:spLocks/>
          </p:cNvSpPr>
          <p:nvPr/>
        </p:nvSpPr>
        <p:spPr bwMode="auto">
          <a:xfrm rot="727879">
            <a:off x="1069975" y="4938713"/>
            <a:ext cx="608013" cy="387350"/>
          </a:xfrm>
          <a:custGeom>
            <a:avLst/>
            <a:gdLst>
              <a:gd name="T0" fmla="*/ 0 w 1088"/>
              <a:gd name="T1" fmla="*/ 427 h 455"/>
              <a:gd name="T2" fmla="*/ 701 w 1088"/>
              <a:gd name="T3" fmla="*/ 427 h 455"/>
              <a:gd name="T4" fmla="*/ 459 w 1088"/>
              <a:gd name="T5" fmla="*/ 258 h 455"/>
              <a:gd name="T6" fmla="*/ 871 w 1088"/>
              <a:gd name="T7" fmla="*/ 306 h 455"/>
              <a:gd name="T8" fmla="*/ 774 w 1088"/>
              <a:gd name="T9" fmla="*/ 137 h 455"/>
              <a:gd name="T10" fmla="*/ 943 w 1088"/>
              <a:gd name="T11" fmla="*/ 137 h 455"/>
              <a:gd name="T12" fmla="*/ 1016 w 1088"/>
              <a:gd name="T13" fmla="*/ 137 h 455"/>
              <a:gd name="T14" fmla="*/ 1016 w 1088"/>
              <a:gd name="T15" fmla="*/ 16 h 455"/>
              <a:gd name="T16" fmla="*/ 1088 w 1088"/>
              <a:gd name="T17" fmla="*/ 4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455">
                <a:moveTo>
                  <a:pt x="0" y="427"/>
                </a:moveTo>
                <a:cubicBezTo>
                  <a:pt x="312" y="441"/>
                  <a:pt x="625" y="455"/>
                  <a:pt x="701" y="427"/>
                </a:cubicBezTo>
                <a:cubicBezTo>
                  <a:pt x="777" y="399"/>
                  <a:pt x="431" y="278"/>
                  <a:pt x="459" y="258"/>
                </a:cubicBezTo>
                <a:cubicBezTo>
                  <a:pt x="487" y="238"/>
                  <a:pt x="819" y="326"/>
                  <a:pt x="871" y="306"/>
                </a:cubicBezTo>
                <a:cubicBezTo>
                  <a:pt x="923" y="286"/>
                  <a:pt x="762" y="165"/>
                  <a:pt x="774" y="137"/>
                </a:cubicBezTo>
                <a:cubicBezTo>
                  <a:pt x="786" y="109"/>
                  <a:pt x="903" y="137"/>
                  <a:pt x="943" y="137"/>
                </a:cubicBezTo>
                <a:cubicBezTo>
                  <a:pt x="983" y="137"/>
                  <a:pt x="1004" y="157"/>
                  <a:pt x="1016" y="137"/>
                </a:cubicBezTo>
                <a:cubicBezTo>
                  <a:pt x="1028" y="117"/>
                  <a:pt x="1004" y="32"/>
                  <a:pt x="1016" y="16"/>
                </a:cubicBezTo>
                <a:cubicBezTo>
                  <a:pt x="1028" y="0"/>
                  <a:pt x="1076" y="36"/>
                  <a:pt x="1088" y="40"/>
                </a:cubicBezTo>
              </a:path>
            </a:pathLst>
          </a:custGeom>
          <a:noFill/>
          <a:ln w="25400">
            <a:solidFill>
              <a:schemeClr val="tx1"/>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45" name="Line 29"/>
          <p:cNvSpPr>
            <a:spLocks noChangeShapeType="1"/>
          </p:cNvSpPr>
          <p:nvPr/>
        </p:nvSpPr>
        <p:spPr bwMode="auto">
          <a:xfrm flipH="1" flipV="1">
            <a:off x="1249363" y="4703763"/>
            <a:ext cx="254000" cy="468312"/>
          </a:xfrm>
          <a:prstGeom prst="line">
            <a:avLst/>
          </a:prstGeom>
          <a:noFill/>
          <a:ln w="38100">
            <a:solidFill>
              <a:srgbClr val="CC3300"/>
            </a:solidFill>
            <a:prstDash val="sysDot"/>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46" name="Line 30"/>
          <p:cNvSpPr>
            <a:spLocks noChangeShapeType="1"/>
          </p:cNvSpPr>
          <p:nvPr/>
        </p:nvSpPr>
        <p:spPr bwMode="auto">
          <a:xfrm flipH="1" flipV="1">
            <a:off x="1479550" y="4573588"/>
            <a:ext cx="127000" cy="493712"/>
          </a:xfrm>
          <a:prstGeom prst="line">
            <a:avLst/>
          </a:prstGeom>
          <a:noFill/>
          <a:ln w="38100">
            <a:solidFill>
              <a:srgbClr val="CC3300"/>
            </a:solidFill>
            <a:prstDash val="sysDot"/>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47" name="Rectangle 31"/>
          <p:cNvSpPr>
            <a:spLocks noChangeArrowheads="1"/>
          </p:cNvSpPr>
          <p:nvPr/>
        </p:nvSpPr>
        <p:spPr bwMode="auto">
          <a:xfrm>
            <a:off x="152400" y="5943600"/>
            <a:ext cx="1752600" cy="64135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chemeClr val="bg1"/>
                </a:solidFill>
              </a:rPr>
              <a:t>GW dissipation </a:t>
            </a:r>
            <a:r>
              <a:rPr lang="en-US" altLang="en-US">
                <a:solidFill>
                  <a:schemeClr val="bg1"/>
                </a:solidFill>
                <a:sym typeface="Wingdings" panose="05000000000000000000" pitchFamily="2" charset="2"/>
              </a:rPr>
              <a:t></a:t>
            </a:r>
            <a:r>
              <a:rPr lang="en-US" altLang="en-US">
                <a:solidFill>
                  <a:schemeClr val="bg1"/>
                </a:solidFill>
                <a:sym typeface="Playbill" panose="040506030A0602020202" pitchFamily="82" charset="0"/>
              </a:rPr>
              <a:t> IR flare</a:t>
            </a:r>
          </a:p>
        </p:txBody>
      </p:sp>
      <p:grpSp>
        <p:nvGrpSpPr>
          <p:cNvPr id="214048" name="Group 32"/>
          <p:cNvGrpSpPr>
            <a:grpSpLocks/>
          </p:cNvGrpSpPr>
          <p:nvPr/>
        </p:nvGrpSpPr>
        <p:grpSpPr bwMode="auto">
          <a:xfrm>
            <a:off x="4343400" y="4800600"/>
            <a:ext cx="1912938" cy="755650"/>
            <a:chOff x="2688" y="2640"/>
            <a:chExt cx="1205" cy="476"/>
          </a:xfrm>
        </p:grpSpPr>
        <p:sp>
          <p:nvSpPr>
            <p:cNvPr id="214049" name="Oval 33"/>
            <p:cNvSpPr>
              <a:spLocks noChangeArrowheads="1"/>
            </p:cNvSpPr>
            <p:nvPr/>
          </p:nvSpPr>
          <p:spPr bwMode="auto">
            <a:xfrm>
              <a:off x="2688" y="2640"/>
              <a:ext cx="1205" cy="47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50" name="Oval 34"/>
            <p:cNvSpPr>
              <a:spLocks noChangeArrowheads="1"/>
            </p:cNvSpPr>
            <p:nvPr/>
          </p:nvSpPr>
          <p:spPr bwMode="auto">
            <a:xfrm>
              <a:off x="3000" y="2768"/>
              <a:ext cx="586" cy="19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51" name="Oval 35"/>
            <p:cNvSpPr>
              <a:spLocks noChangeArrowheads="1"/>
            </p:cNvSpPr>
            <p:nvPr/>
          </p:nvSpPr>
          <p:spPr bwMode="auto">
            <a:xfrm>
              <a:off x="3452" y="2832"/>
              <a:ext cx="52"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52" name="Line 36"/>
            <p:cNvSpPr>
              <a:spLocks noChangeShapeType="1"/>
            </p:cNvSpPr>
            <p:nvPr/>
          </p:nvSpPr>
          <p:spPr bwMode="auto">
            <a:xfrm>
              <a:off x="3487" y="2848"/>
              <a:ext cx="26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53" name="Oval 37"/>
            <p:cNvSpPr>
              <a:spLocks noChangeArrowheads="1"/>
            </p:cNvSpPr>
            <p:nvPr/>
          </p:nvSpPr>
          <p:spPr bwMode="auto">
            <a:xfrm>
              <a:off x="2948" y="2736"/>
              <a:ext cx="661" cy="257"/>
            </a:xfrm>
            <a:prstGeom prst="ellipse">
              <a:avLst/>
            </a:prstGeom>
            <a:noFill/>
            <a:ln w="222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54" name="Oval 38"/>
            <p:cNvSpPr>
              <a:spLocks noChangeArrowheads="1"/>
            </p:cNvSpPr>
            <p:nvPr/>
          </p:nvSpPr>
          <p:spPr bwMode="auto">
            <a:xfrm>
              <a:off x="2879" y="2704"/>
              <a:ext cx="729" cy="320"/>
            </a:xfrm>
            <a:prstGeom prst="ellipse">
              <a:avLst/>
            </a:prstGeom>
            <a:noFill/>
            <a:ln w="222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4055" name="Rectangle 39"/>
          <p:cNvSpPr>
            <a:spLocks noChangeArrowheads="1"/>
          </p:cNvSpPr>
          <p:nvPr/>
        </p:nvSpPr>
        <p:spPr bwMode="auto">
          <a:xfrm>
            <a:off x="4876800" y="5638800"/>
            <a:ext cx="1544638" cy="1190625"/>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chemeClr val="bg1"/>
                </a:solidFill>
              </a:rPr>
              <a:t>GW kick </a:t>
            </a:r>
            <a:r>
              <a:rPr lang="en-US" altLang="en-US">
                <a:solidFill>
                  <a:schemeClr val="bg1"/>
                </a:solidFill>
                <a:sym typeface="Wingdings" panose="05000000000000000000" pitchFamily="2" charset="2"/>
              </a:rPr>
              <a:t></a:t>
            </a:r>
            <a:r>
              <a:rPr lang="en-US" altLang="en-US">
                <a:solidFill>
                  <a:schemeClr val="bg1"/>
                </a:solidFill>
                <a:sym typeface="Playbill" panose="040506030A0602020202" pitchFamily="82" charset="0"/>
              </a:rPr>
              <a:t> shocks</a:t>
            </a:r>
          </a:p>
          <a:p>
            <a:r>
              <a:rPr lang="en-US" altLang="en-US">
                <a:solidFill>
                  <a:schemeClr val="bg1"/>
                </a:solidFill>
                <a:sym typeface="Playbill" panose="040506030A0602020202" pitchFamily="82" charset="0"/>
              </a:rPr>
              <a:t>UV flare, IR afterglow</a:t>
            </a:r>
          </a:p>
        </p:txBody>
      </p:sp>
      <p:sp>
        <p:nvSpPr>
          <p:cNvPr id="214056" name="Rectangle 40"/>
          <p:cNvSpPr>
            <a:spLocks noChangeArrowheads="1"/>
          </p:cNvSpPr>
          <p:nvPr/>
        </p:nvSpPr>
        <p:spPr bwMode="auto">
          <a:xfrm>
            <a:off x="6629400" y="6013450"/>
            <a:ext cx="2147888" cy="366713"/>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Accretion </a:t>
            </a:r>
            <a:r>
              <a:rPr lang="en-US" altLang="en-US">
                <a:solidFill>
                  <a:schemeClr val="bg1"/>
                </a:solidFill>
                <a:sym typeface="Wingdings" panose="05000000000000000000" pitchFamily="2" charset="2"/>
              </a:rPr>
              <a:t></a:t>
            </a:r>
            <a:r>
              <a:rPr lang="en-US" altLang="en-US">
                <a:solidFill>
                  <a:schemeClr val="bg1"/>
                </a:solidFill>
                <a:sym typeface="Playbill" panose="040506030A0602020202" pitchFamily="82" charset="0"/>
              </a:rPr>
              <a:t> X-rays</a:t>
            </a:r>
          </a:p>
        </p:txBody>
      </p:sp>
      <p:grpSp>
        <p:nvGrpSpPr>
          <p:cNvPr id="214057" name="Group 41"/>
          <p:cNvGrpSpPr>
            <a:grpSpLocks/>
          </p:cNvGrpSpPr>
          <p:nvPr/>
        </p:nvGrpSpPr>
        <p:grpSpPr bwMode="auto">
          <a:xfrm>
            <a:off x="6553200" y="4800600"/>
            <a:ext cx="1873250" cy="719138"/>
            <a:chOff x="4080" y="2736"/>
            <a:chExt cx="1180" cy="501"/>
          </a:xfrm>
        </p:grpSpPr>
        <p:grpSp>
          <p:nvGrpSpPr>
            <p:cNvPr id="214058" name="Group 42"/>
            <p:cNvGrpSpPr>
              <a:grpSpLocks/>
            </p:cNvGrpSpPr>
            <p:nvPr/>
          </p:nvGrpSpPr>
          <p:grpSpPr bwMode="auto">
            <a:xfrm>
              <a:off x="4080" y="2736"/>
              <a:ext cx="1180" cy="501"/>
              <a:chOff x="3388" y="3418"/>
              <a:chExt cx="1680" cy="720"/>
            </a:xfrm>
          </p:grpSpPr>
          <p:sp>
            <p:nvSpPr>
              <p:cNvPr id="214059" name="Oval 43"/>
              <p:cNvSpPr>
                <a:spLocks noChangeArrowheads="1"/>
              </p:cNvSpPr>
              <p:nvPr/>
            </p:nvSpPr>
            <p:spPr bwMode="auto">
              <a:xfrm>
                <a:off x="3388" y="3418"/>
                <a:ext cx="1680" cy="720"/>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60" name="Oval 44"/>
              <p:cNvSpPr>
                <a:spLocks noChangeArrowheads="1"/>
              </p:cNvSpPr>
              <p:nvPr/>
            </p:nvSpPr>
            <p:spPr bwMode="auto">
              <a:xfrm>
                <a:off x="3823" y="3611"/>
                <a:ext cx="816" cy="288"/>
              </a:xfrm>
              <a:prstGeom prst="ellipse">
                <a:avLst/>
              </a:prstGeom>
              <a:solidFill>
                <a:srgbClr val="00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61" name="Oval 45"/>
              <p:cNvSpPr>
                <a:spLocks noChangeArrowheads="1"/>
              </p:cNvSpPr>
              <p:nvPr/>
            </p:nvSpPr>
            <p:spPr bwMode="auto">
              <a:xfrm>
                <a:off x="4210" y="3708"/>
                <a:ext cx="73" cy="7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4062" name="Line 46"/>
            <p:cNvSpPr>
              <a:spLocks noChangeShapeType="1"/>
            </p:cNvSpPr>
            <p:nvPr/>
          </p:nvSpPr>
          <p:spPr bwMode="auto">
            <a:xfrm flipH="1">
              <a:off x="4862" y="2972"/>
              <a:ext cx="1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63" name="Line 47"/>
            <p:cNvSpPr>
              <a:spLocks noChangeShapeType="1"/>
            </p:cNvSpPr>
            <p:nvPr/>
          </p:nvSpPr>
          <p:spPr bwMode="auto">
            <a:xfrm flipH="1">
              <a:off x="4386" y="2972"/>
              <a:ext cx="102"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4064" name="Line 48"/>
          <p:cNvSpPr>
            <a:spLocks noChangeShapeType="1"/>
          </p:cNvSpPr>
          <p:nvPr/>
        </p:nvSpPr>
        <p:spPr bwMode="auto">
          <a:xfrm flipH="1">
            <a:off x="3197225" y="4614863"/>
            <a:ext cx="1603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65" name="Line 49"/>
          <p:cNvSpPr>
            <a:spLocks noChangeShapeType="1"/>
          </p:cNvSpPr>
          <p:nvPr/>
        </p:nvSpPr>
        <p:spPr bwMode="auto">
          <a:xfrm>
            <a:off x="2930525" y="4614863"/>
            <a:ext cx="1603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66" name="Rectangle 50"/>
          <p:cNvSpPr>
            <a:spLocks noChangeArrowheads="1"/>
          </p:cNvSpPr>
          <p:nvPr/>
        </p:nvSpPr>
        <p:spPr bwMode="auto">
          <a:xfrm>
            <a:off x="1981200" y="5632450"/>
            <a:ext cx="2262188" cy="64135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Mass loss </a:t>
            </a:r>
            <a:r>
              <a:rPr lang="en-US" altLang="en-US">
                <a:solidFill>
                  <a:schemeClr val="bg1"/>
                </a:solidFill>
                <a:sym typeface="Wingdings" panose="05000000000000000000" pitchFamily="2" charset="2"/>
              </a:rPr>
              <a:t></a:t>
            </a:r>
            <a:r>
              <a:rPr lang="en-US" altLang="en-US">
                <a:solidFill>
                  <a:schemeClr val="bg1"/>
                </a:solidFill>
                <a:sym typeface="Playbill" panose="040506030A0602020202" pitchFamily="82" charset="0"/>
              </a:rPr>
              <a:t> shocks</a:t>
            </a:r>
          </a:p>
          <a:p>
            <a:r>
              <a:rPr lang="en-US" altLang="en-US">
                <a:solidFill>
                  <a:schemeClr val="bg1"/>
                </a:solidFill>
                <a:sym typeface="Playbill" panose="040506030A0602020202" pitchFamily="82" charset="0"/>
              </a:rPr>
              <a:t>UV flare</a:t>
            </a:r>
          </a:p>
        </p:txBody>
      </p:sp>
      <p:grpSp>
        <p:nvGrpSpPr>
          <p:cNvPr id="214067" name="Group 51"/>
          <p:cNvGrpSpPr>
            <a:grpSpLocks/>
          </p:cNvGrpSpPr>
          <p:nvPr/>
        </p:nvGrpSpPr>
        <p:grpSpPr bwMode="auto">
          <a:xfrm>
            <a:off x="2209800" y="4800600"/>
            <a:ext cx="1854200" cy="738188"/>
            <a:chOff x="1392" y="2688"/>
            <a:chExt cx="1168" cy="465"/>
          </a:xfrm>
        </p:grpSpPr>
        <p:sp>
          <p:nvSpPr>
            <p:cNvPr id="214068" name="Oval 52"/>
            <p:cNvSpPr>
              <a:spLocks noChangeArrowheads="1"/>
            </p:cNvSpPr>
            <p:nvPr/>
          </p:nvSpPr>
          <p:spPr bwMode="auto">
            <a:xfrm>
              <a:off x="1392" y="2688"/>
              <a:ext cx="1168" cy="465"/>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69" name="Oval 53"/>
            <p:cNvSpPr>
              <a:spLocks noChangeArrowheads="1"/>
            </p:cNvSpPr>
            <p:nvPr/>
          </p:nvSpPr>
          <p:spPr bwMode="auto">
            <a:xfrm>
              <a:off x="1695" y="2813"/>
              <a:ext cx="568" cy="185"/>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70" name="Oval 54"/>
            <p:cNvSpPr>
              <a:spLocks noChangeArrowheads="1"/>
            </p:cNvSpPr>
            <p:nvPr/>
          </p:nvSpPr>
          <p:spPr bwMode="auto">
            <a:xfrm flipH="1" flipV="1">
              <a:off x="1964" y="2891"/>
              <a:ext cx="34" cy="31"/>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71" name="Oval 55"/>
            <p:cNvSpPr>
              <a:spLocks noChangeArrowheads="1"/>
            </p:cNvSpPr>
            <p:nvPr/>
          </p:nvSpPr>
          <p:spPr bwMode="auto">
            <a:xfrm>
              <a:off x="1527" y="2734"/>
              <a:ext cx="908" cy="34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72" name="Oval 56"/>
            <p:cNvSpPr>
              <a:spLocks noChangeArrowheads="1"/>
            </p:cNvSpPr>
            <p:nvPr/>
          </p:nvSpPr>
          <p:spPr bwMode="auto">
            <a:xfrm>
              <a:off x="1847" y="2782"/>
              <a:ext cx="269" cy="24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73" name="Line 57"/>
            <p:cNvSpPr>
              <a:spLocks noChangeShapeType="1"/>
            </p:cNvSpPr>
            <p:nvPr/>
          </p:nvSpPr>
          <p:spPr bwMode="auto">
            <a:xfrm flipH="1">
              <a:off x="1745" y="2906"/>
              <a:ext cx="1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74" name="Line 58"/>
            <p:cNvSpPr>
              <a:spLocks noChangeShapeType="1"/>
            </p:cNvSpPr>
            <p:nvPr/>
          </p:nvSpPr>
          <p:spPr bwMode="auto">
            <a:xfrm flipH="1">
              <a:off x="2116" y="2906"/>
              <a:ext cx="101"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75" name="Oval 59"/>
            <p:cNvSpPr>
              <a:spLocks noChangeArrowheads="1"/>
            </p:cNvSpPr>
            <p:nvPr/>
          </p:nvSpPr>
          <p:spPr bwMode="auto">
            <a:xfrm>
              <a:off x="1611" y="2782"/>
              <a:ext cx="707" cy="24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76" name="Oval 60"/>
            <p:cNvSpPr>
              <a:spLocks noChangeArrowheads="1"/>
            </p:cNvSpPr>
            <p:nvPr/>
          </p:nvSpPr>
          <p:spPr bwMode="auto">
            <a:xfrm>
              <a:off x="1628" y="2750"/>
              <a:ext cx="706" cy="312"/>
            </a:xfrm>
            <a:prstGeom prst="ellipse">
              <a:avLst/>
            </a:prstGeom>
            <a:noFill/>
            <a:ln w="222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77" name="Oval 61"/>
            <p:cNvSpPr>
              <a:spLocks noChangeArrowheads="1"/>
            </p:cNvSpPr>
            <p:nvPr/>
          </p:nvSpPr>
          <p:spPr bwMode="auto">
            <a:xfrm>
              <a:off x="1527" y="2719"/>
              <a:ext cx="875" cy="390"/>
            </a:xfrm>
            <a:prstGeom prst="ellipse">
              <a:avLst/>
            </a:prstGeom>
            <a:noFill/>
            <a:ln w="222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4078" name="Rectangle 62"/>
          <p:cNvSpPr>
            <a:spLocks noChangeArrowheads="1"/>
          </p:cNvSpPr>
          <p:nvPr/>
        </p:nvSpPr>
        <p:spPr bwMode="auto">
          <a:xfrm>
            <a:off x="3810000" y="3352800"/>
            <a:ext cx="1301750" cy="366713"/>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Variability?</a:t>
            </a:r>
          </a:p>
        </p:txBody>
      </p:sp>
      <p:sp>
        <p:nvSpPr>
          <p:cNvPr id="214079" name="Rectangle 63"/>
          <p:cNvSpPr>
            <a:spLocks noChangeArrowheads="1"/>
          </p:cNvSpPr>
          <p:nvPr/>
        </p:nvSpPr>
        <p:spPr bwMode="auto">
          <a:xfrm>
            <a:off x="381000" y="762000"/>
            <a:ext cx="541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Char char="•"/>
              <a:defRPr sz="3200">
                <a:solidFill>
                  <a:srgbClr val="996600"/>
                </a:solidFill>
                <a:latin typeface="Garamond" panose="02020404030301010803" pitchFamily="18" charset="0"/>
              </a:defRPr>
            </a:lvl1pPr>
            <a:lvl2pPr marL="990600" indent="-533400" eaLnBrk="0" hangingPunct="0">
              <a:spcBef>
                <a:spcPct val="20000"/>
              </a:spcBef>
              <a:buChar char="–"/>
              <a:defRPr sz="2800">
                <a:solidFill>
                  <a:srgbClr val="008000"/>
                </a:solidFill>
                <a:latin typeface="Garamond" panose="02020404030301010803" pitchFamily="18" charset="0"/>
              </a:defRPr>
            </a:lvl2pPr>
            <a:lvl3pPr marL="1371600" indent="-457200" eaLnBrk="0" hangingPunct="0">
              <a:spcBef>
                <a:spcPct val="20000"/>
              </a:spcBef>
              <a:buChar char="•"/>
              <a:defRPr sz="2400">
                <a:solidFill>
                  <a:srgbClr val="CC3300"/>
                </a:solidFill>
                <a:latin typeface="Garamond" panose="02020404030301010803" pitchFamily="18" charset="0"/>
              </a:defRPr>
            </a:lvl3pPr>
            <a:lvl4pPr marL="1752600" indent="-381000" eaLnBrk="0" hangingPunct="0">
              <a:spcBef>
                <a:spcPct val="20000"/>
              </a:spcBef>
              <a:buChar char="–"/>
              <a:defRPr sz="2000">
                <a:solidFill>
                  <a:schemeClr val="bg2"/>
                </a:solidFill>
                <a:latin typeface="Garamond" panose="02020404030301010803" pitchFamily="18" charset="0"/>
              </a:defRPr>
            </a:lvl4pPr>
            <a:lvl5pPr marL="2209800" indent="-381000" eaLnBrk="0" hangingPunct="0">
              <a:spcBef>
                <a:spcPct val="20000"/>
              </a:spcBef>
              <a:buChar char="»"/>
              <a:defRPr sz="2000">
                <a:solidFill>
                  <a:schemeClr val="tx1"/>
                </a:solidFill>
                <a:latin typeface="Garamond" panose="02020404030301010803" pitchFamily="18" charset="0"/>
              </a:defRPr>
            </a:lvl5pPr>
            <a:lvl6pPr marL="2667000" indent="-381000" eaLnBrk="0" fontAlgn="base" hangingPunct="0">
              <a:spcBef>
                <a:spcPct val="20000"/>
              </a:spcBef>
              <a:spcAft>
                <a:spcPct val="0"/>
              </a:spcAft>
              <a:buChar char="»"/>
              <a:defRPr sz="2000">
                <a:solidFill>
                  <a:schemeClr val="tx1"/>
                </a:solidFill>
                <a:latin typeface="Garamond" panose="02020404030301010803" pitchFamily="18" charset="0"/>
              </a:defRPr>
            </a:lvl6pPr>
            <a:lvl7pPr marL="3124200" indent="-381000" eaLnBrk="0" fontAlgn="base" hangingPunct="0">
              <a:spcBef>
                <a:spcPct val="20000"/>
              </a:spcBef>
              <a:spcAft>
                <a:spcPct val="0"/>
              </a:spcAft>
              <a:buChar char="»"/>
              <a:defRPr sz="2000">
                <a:solidFill>
                  <a:schemeClr val="tx1"/>
                </a:solidFill>
                <a:latin typeface="Garamond" panose="02020404030301010803" pitchFamily="18" charset="0"/>
              </a:defRPr>
            </a:lvl7pPr>
            <a:lvl8pPr marL="3581400" indent="-381000" eaLnBrk="0" fontAlgn="base" hangingPunct="0">
              <a:spcBef>
                <a:spcPct val="20000"/>
              </a:spcBef>
              <a:spcAft>
                <a:spcPct val="0"/>
              </a:spcAft>
              <a:buChar char="»"/>
              <a:defRPr sz="2000">
                <a:solidFill>
                  <a:schemeClr val="tx1"/>
                </a:solidFill>
                <a:latin typeface="Garamond" panose="02020404030301010803" pitchFamily="18" charset="0"/>
              </a:defRPr>
            </a:lvl8pPr>
            <a:lvl9pPr marL="4038600" indent="-381000" eaLnBrk="0" fontAlgn="base" hangingPunct="0">
              <a:spcBef>
                <a:spcPct val="20000"/>
              </a:spcBef>
              <a:spcAft>
                <a:spcPct val="0"/>
              </a:spcAft>
              <a:buChar char="»"/>
              <a:defRPr sz="2000">
                <a:solidFill>
                  <a:schemeClr val="tx1"/>
                </a:solidFill>
                <a:latin typeface="Garamond" panose="02020404030301010803" pitchFamily="18" charset="0"/>
              </a:defRPr>
            </a:lvl9pPr>
          </a:lstStyle>
          <a:p>
            <a:pPr>
              <a:lnSpc>
                <a:spcPct val="80000"/>
              </a:lnSpc>
              <a:buFontTx/>
              <a:buNone/>
            </a:pPr>
            <a:r>
              <a:rPr lang="en-US" altLang="en-US" sz="2000"/>
              <a:t>1. Circumbinary disk </a:t>
            </a:r>
            <a:r>
              <a:rPr lang="en-US" altLang="en-US" sz="2000">
                <a:sym typeface="Times" panose="02020603050405020304" pitchFamily="18" charset="0"/>
              </a:rPr>
              <a:t>–</a:t>
            </a:r>
            <a:r>
              <a:rPr lang="en-US" altLang="en-US" sz="2000"/>
              <a:t> driven by gas 10</a:t>
            </a:r>
            <a:r>
              <a:rPr lang="en-US" altLang="en-US" sz="2000" baseline="30000"/>
              <a:t>4</a:t>
            </a:r>
            <a:r>
              <a:rPr lang="en-US" altLang="en-US" sz="2000"/>
              <a:t> – 500 R</a:t>
            </a:r>
            <a:r>
              <a:rPr lang="en-US" altLang="en-US" sz="2000" baseline="-25000"/>
              <a:t>S</a:t>
            </a:r>
          </a:p>
          <a:p>
            <a:pPr>
              <a:lnSpc>
                <a:spcPct val="80000"/>
              </a:lnSpc>
            </a:pPr>
            <a:endParaRPr lang="en-US" altLang="en-US" sz="1800"/>
          </a:p>
        </p:txBody>
      </p:sp>
      <p:sp>
        <p:nvSpPr>
          <p:cNvPr id="214080" name="Rectangle 64"/>
          <p:cNvSpPr>
            <a:spLocks noChangeArrowheads="1"/>
          </p:cNvSpPr>
          <p:nvPr/>
        </p:nvSpPr>
        <p:spPr bwMode="auto">
          <a:xfrm>
            <a:off x="381000" y="23622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Char char="•"/>
              <a:defRPr sz="3200">
                <a:solidFill>
                  <a:srgbClr val="996600"/>
                </a:solidFill>
                <a:latin typeface="Garamond" panose="02020404030301010803" pitchFamily="18" charset="0"/>
              </a:defRPr>
            </a:lvl1pPr>
            <a:lvl2pPr marL="990600" indent="-533400" eaLnBrk="0" hangingPunct="0">
              <a:spcBef>
                <a:spcPct val="20000"/>
              </a:spcBef>
              <a:buChar char="–"/>
              <a:defRPr sz="2800">
                <a:solidFill>
                  <a:srgbClr val="008000"/>
                </a:solidFill>
                <a:latin typeface="Garamond" panose="02020404030301010803" pitchFamily="18" charset="0"/>
              </a:defRPr>
            </a:lvl2pPr>
            <a:lvl3pPr marL="1371600" indent="-457200" eaLnBrk="0" hangingPunct="0">
              <a:spcBef>
                <a:spcPct val="20000"/>
              </a:spcBef>
              <a:buChar char="•"/>
              <a:defRPr sz="2400">
                <a:solidFill>
                  <a:srgbClr val="CC3300"/>
                </a:solidFill>
                <a:latin typeface="Garamond" panose="02020404030301010803" pitchFamily="18" charset="0"/>
              </a:defRPr>
            </a:lvl3pPr>
            <a:lvl4pPr marL="1752600" indent="-381000" eaLnBrk="0" hangingPunct="0">
              <a:spcBef>
                <a:spcPct val="20000"/>
              </a:spcBef>
              <a:buChar char="–"/>
              <a:defRPr sz="2000">
                <a:solidFill>
                  <a:schemeClr val="bg2"/>
                </a:solidFill>
                <a:latin typeface="Garamond" panose="02020404030301010803" pitchFamily="18" charset="0"/>
              </a:defRPr>
            </a:lvl4pPr>
            <a:lvl5pPr marL="2209800" indent="-381000" eaLnBrk="0" hangingPunct="0">
              <a:spcBef>
                <a:spcPct val="20000"/>
              </a:spcBef>
              <a:buChar char="»"/>
              <a:defRPr sz="2000">
                <a:solidFill>
                  <a:schemeClr val="tx1"/>
                </a:solidFill>
                <a:latin typeface="Garamond" panose="02020404030301010803" pitchFamily="18" charset="0"/>
              </a:defRPr>
            </a:lvl5pPr>
            <a:lvl6pPr marL="2667000" indent="-381000" eaLnBrk="0" fontAlgn="base" hangingPunct="0">
              <a:spcBef>
                <a:spcPct val="20000"/>
              </a:spcBef>
              <a:spcAft>
                <a:spcPct val="0"/>
              </a:spcAft>
              <a:buChar char="»"/>
              <a:defRPr sz="2000">
                <a:solidFill>
                  <a:schemeClr val="tx1"/>
                </a:solidFill>
                <a:latin typeface="Garamond" panose="02020404030301010803" pitchFamily="18" charset="0"/>
              </a:defRPr>
            </a:lvl6pPr>
            <a:lvl7pPr marL="3124200" indent="-381000" eaLnBrk="0" fontAlgn="base" hangingPunct="0">
              <a:spcBef>
                <a:spcPct val="20000"/>
              </a:spcBef>
              <a:spcAft>
                <a:spcPct val="0"/>
              </a:spcAft>
              <a:buChar char="»"/>
              <a:defRPr sz="2000">
                <a:solidFill>
                  <a:schemeClr val="tx1"/>
                </a:solidFill>
                <a:latin typeface="Garamond" panose="02020404030301010803" pitchFamily="18" charset="0"/>
              </a:defRPr>
            </a:lvl7pPr>
            <a:lvl8pPr marL="3581400" indent="-381000" eaLnBrk="0" fontAlgn="base" hangingPunct="0">
              <a:spcBef>
                <a:spcPct val="20000"/>
              </a:spcBef>
              <a:spcAft>
                <a:spcPct val="0"/>
              </a:spcAft>
              <a:buChar char="»"/>
              <a:defRPr sz="2000">
                <a:solidFill>
                  <a:schemeClr val="tx1"/>
                </a:solidFill>
                <a:latin typeface="Garamond" panose="02020404030301010803" pitchFamily="18" charset="0"/>
              </a:defRPr>
            </a:lvl8pPr>
            <a:lvl9pPr marL="4038600" indent="-381000" eaLnBrk="0" fontAlgn="base" hangingPunct="0">
              <a:spcBef>
                <a:spcPct val="20000"/>
              </a:spcBef>
              <a:spcAft>
                <a:spcPct val="0"/>
              </a:spcAft>
              <a:buChar char="»"/>
              <a:defRPr sz="2000">
                <a:solidFill>
                  <a:schemeClr val="tx1"/>
                </a:solidFill>
                <a:latin typeface="Garamond" panose="02020404030301010803" pitchFamily="18" charset="0"/>
              </a:defRPr>
            </a:lvl9pPr>
          </a:lstStyle>
          <a:p>
            <a:pPr>
              <a:lnSpc>
                <a:spcPct val="80000"/>
              </a:lnSpc>
              <a:buFontTx/>
              <a:buNone/>
            </a:pPr>
            <a:r>
              <a:rPr lang="en-US" altLang="en-US" sz="2000"/>
              <a:t>2. Final inspiral phase </a:t>
            </a:r>
            <a:r>
              <a:rPr lang="en-US" altLang="en-US" sz="2000">
                <a:sym typeface="Times" panose="02020603050405020304" pitchFamily="18" charset="0"/>
              </a:rPr>
              <a:t>–</a:t>
            </a:r>
            <a:r>
              <a:rPr lang="en-US" altLang="en-US" sz="2000"/>
              <a:t> Driven by gravitational waves 500 R</a:t>
            </a:r>
            <a:r>
              <a:rPr lang="en-US" altLang="en-US" sz="2000" baseline="-25000"/>
              <a:t>S  </a:t>
            </a:r>
            <a:r>
              <a:rPr lang="en-US" altLang="en-US" sz="2000"/>
              <a:t>– merger </a:t>
            </a:r>
            <a:endParaRPr lang="en-US" altLang="en-US" sz="2000" baseline="-25000"/>
          </a:p>
          <a:p>
            <a:pPr>
              <a:lnSpc>
                <a:spcPct val="80000"/>
              </a:lnSpc>
            </a:pPr>
            <a:endParaRPr lang="en-US" altLang="en-US" sz="1800"/>
          </a:p>
        </p:txBody>
      </p:sp>
      <p:sp>
        <p:nvSpPr>
          <p:cNvPr id="214081" name="Rectangle 65"/>
          <p:cNvSpPr>
            <a:spLocks noChangeArrowheads="1"/>
          </p:cNvSpPr>
          <p:nvPr/>
        </p:nvSpPr>
        <p:spPr bwMode="auto">
          <a:xfrm>
            <a:off x="381000" y="3962400"/>
            <a:ext cx="541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Char char="•"/>
              <a:defRPr sz="3200">
                <a:solidFill>
                  <a:srgbClr val="996600"/>
                </a:solidFill>
                <a:latin typeface="Garamond" panose="02020404030301010803" pitchFamily="18" charset="0"/>
              </a:defRPr>
            </a:lvl1pPr>
            <a:lvl2pPr marL="990600" indent="-533400" eaLnBrk="0" hangingPunct="0">
              <a:spcBef>
                <a:spcPct val="20000"/>
              </a:spcBef>
              <a:buChar char="–"/>
              <a:defRPr sz="2800">
                <a:solidFill>
                  <a:srgbClr val="008000"/>
                </a:solidFill>
                <a:latin typeface="Garamond" panose="02020404030301010803" pitchFamily="18" charset="0"/>
              </a:defRPr>
            </a:lvl2pPr>
            <a:lvl3pPr marL="1371600" indent="-457200" eaLnBrk="0" hangingPunct="0">
              <a:spcBef>
                <a:spcPct val="20000"/>
              </a:spcBef>
              <a:buChar char="•"/>
              <a:defRPr sz="2400">
                <a:solidFill>
                  <a:srgbClr val="CC3300"/>
                </a:solidFill>
                <a:latin typeface="Garamond" panose="02020404030301010803" pitchFamily="18" charset="0"/>
              </a:defRPr>
            </a:lvl3pPr>
            <a:lvl4pPr marL="1752600" indent="-381000" eaLnBrk="0" hangingPunct="0">
              <a:spcBef>
                <a:spcPct val="20000"/>
              </a:spcBef>
              <a:buChar char="–"/>
              <a:defRPr sz="2000">
                <a:solidFill>
                  <a:schemeClr val="bg2"/>
                </a:solidFill>
                <a:latin typeface="Garamond" panose="02020404030301010803" pitchFamily="18" charset="0"/>
              </a:defRPr>
            </a:lvl4pPr>
            <a:lvl5pPr marL="2209800" indent="-381000" eaLnBrk="0" hangingPunct="0">
              <a:spcBef>
                <a:spcPct val="20000"/>
              </a:spcBef>
              <a:buChar char="»"/>
              <a:defRPr sz="2000">
                <a:solidFill>
                  <a:schemeClr val="tx1"/>
                </a:solidFill>
                <a:latin typeface="Garamond" panose="02020404030301010803" pitchFamily="18" charset="0"/>
              </a:defRPr>
            </a:lvl5pPr>
            <a:lvl6pPr marL="2667000" indent="-381000" eaLnBrk="0" fontAlgn="base" hangingPunct="0">
              <a:spcBef>
                <a:spcPct val="20000"/>
              </a:spcBef>
              <a:spcAft>
                <a:spcPct val="0"/>
              </a:spcAft>
              <a:buChar char="»"/>
              <a:defRPr sz="2000">
                <a:solidFill>
                  <a:schemeClr val="tx1"/>
                </a:solidFill>
                <a:latin typeface="Garamond" panose="02020404030301010803" pitchFamily="18" charset="0"/>
              </a:defRPr>
            </a:lvl6pPr>
            <a:lvl7pPr marL="3124200" indent="-381000" eaLnBrk="0" fontAlgn="base" hangingPunct="0">
              <a:spcBef>
                <a:spcPct val="20000"/>
              </a:spcBef>
              <a:spcAft>
                <a:spcPct val="0"/>
              </a:spcAft>
              <a:buChar char="»"/>
              <a:defRPr sz="2000">
                <a:solidFill>
                  <a:schemeClr val="tx1"/>
                </a:solidFill>
                <a:latin typeface="Garamond" panose="02020404030301010803" pitchFamily="18" charset="0"/>
              </a:defRPr>
            </a:lvl7pPr>
            <a:lvl8pPr marL="3581400" indent="-381000" eaLnBrk="0" fontAlgn="base" hangingPunct="0">
              <a:spcBef>
                <a:spcPct val="20000"/>
              </a:spcBef>
              <a:spcAft>
                <a:spcPct val="0"/>
              </a:spcAft>
              <a:buChar char="»"/>
              <a:defRPr sz="2000">
                <a:solidFill>
                  <a:schemeClr val="tx1"/>
                </a:solidFill>
                <a:latin typeface="Garamond" panose="02020404030301010803" pitchFamily="18" charset="0"/>
              </a:defRPr>
            </a:lvl8pPr>
            <a:lvl9pPr marL="4038600" indent="-381000" eaLnBrk="0" fontAlgn="base" hangingPunct="0">
              <a:spcBef>
                <a:spcPct val="20000"/>
              </a:spcBef>
              <a:spcAft>
                <a:spcPct val="0"/>
              </a:spcAft>
              <a:buChar char="»"/>
              <a:defRPr sz="2000">
                <a:solidFill>
                  <a:schemeClr val="tx1"/>
                </a:solidFill>
                <a:latin typeface="Garamond" panose="02020404030301010803" pitchFamily="18" charset="0"/>
              </a:defRPr>
            </a:lvl9pPr>
          </a:lstStyle>
          <a:p>
            <a:pPr>
              <a:lnSpc>
                <a:spcPct val="80000"/>
              </a:lnSpc>
              <a:buFontTx/>
              <a:buNone/>
            </a:pPr>
            <a:r>
              <a:rPr lang="en-US" altLang="en-US" sz="2000"/>
              <a:t>3. Postmerger phase </a:t>
            </a:r>
            <a:r>
              <a:rPr lang="en-US" altLang="en-US" sz="2000">
                <a:sym typeface="Times" panose="02020603050405020304" pitchFamily="18" charset="0"/>
              </a:rPr>
              <a:t>–</a:t>
            </a:r>
            <a:r>
              <a:rPr lang="en-US" altLang="en-US" sz="2000">
                <a:sym typeface="Playbill" panose="040506030A0602020202" pitchFamily="82" charset="0"/>
              </a:rPr>
              <a:t> Transients</a:t>
            </a:r>
            <a:r>
              <a:rPr lang="en-US" altLang="en-US" sz="2000"/>
              <a:t> </a:t>
            </a:r>
            <a:endParaRPr lang="en-US" altLang="en-US" sz="2000" baseline="-25000"/>
          </a:p>
          <a:p>
            <a:pPr>
              <a:lnSpc>
                <a:spcPct val="80000"/>
              </a:lnSpc>
            </a:pPr>
            <a:endParaRPr lang="en-US" altLang="en-US" sz="1800"/>
          </a:p>
        </p:txBody>
      </p:sp>
      <p:sp>
        <p:nvSpPr>
          <p:cNvPr id="214082" name="Rectangle 66"/>
          <p:cNvSpPr>
            <a:spLocks noChangeArrowheads="1"/>
          </p:cNvSpPr>
          <p:nvPr/>
        </p:nvSpPr>
        <p:spPr bwMode="auto">
          <a:xfrm>
            <a:off x="228600" y="4289425"/>
            <a:ext cx="479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996600"/>
                </a:solidFill>
                <a:sym typeface="Playbill" panose="040506030A0602020202" pitchFamily="82" charset="0"/>
              </a:rPr>
              <a:t>a.)</a:t>
            </a:r>
          </a:p>
        </p:txBody>
      </p:sp>
      <p:sp>
        <p:nvSpPr>
          <p:cNvPr id="214083" name="Rectangle 67"/>
          <p:cNvSpPr>
            <a:spLocks noChangeArrowheads="1"/>
          </p:cNvSpPr>
          <p:nvPr/>
        </p:nvSpPr>
        <p:spPr bwMode="auto">
          <a:xfrm>
            <a:off x="2133600" y="4289425"/>
            <a:ext cx="479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996600"/>
                </a:solidFill>
                <a:sym typeface="Playbill" panose="040506030A0602020202" pitchFamily="82" charset="0"/>
              </a:rPr>
              <a:t>b.)</a:t>
            </a:r>
          </a:p>
        </p:txBody>
      </p:sp>
      <p:sp>
        <p:nvSpPr>
          <p:cNvPr id="214084" name="Rectangle 68"/>
          <p:cNvSpPr>
            <a:spLocks noChangeArrowheads="1"/>
          </p:cNvSpPr>
          <p:nvPr/>
        </p:nvSpPr>
        <p:spPr bwMode="auto">
          <a:xfrm>
            <a:off x="4191000" y="4289425"/>
            <a:ext cx="46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996600"/>
                </a:solidFill>
                <a:sym typeface="Playbill" panose="040506030A0602020202" pitchFamily="82" charset="0"/>
              </a:rPr>
              <a:t>c.)</a:t>
            </a:r>
          </a:p>
        </p:txBody>
      </p:sp>
      <p:sp>
        <p:nvSpPr>
          <p:cNvPr id="214085" name="Rectangle 69"/>
          <p:cNvSpPr>
            <a:spLocks noChangeArrowheads="1"/>
          </p:cNvSpPr>
          <p:nvPr/>
        </p:nvSpPr>
        <p:spPr bwMode="auto">
          <a:xfrm>
            <a:off x="6400800" y="4289425"/>
            <a:ext cx="479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996600"/>
                </a:solidFill>
                <a:sym typeface="Playbill" panose="040506030A0602020202" pitchFamily="82" charset="0"/>
              </a:rPr>
              <a:t>d.)</a:t>
            </a:r>
          </a:p>
        </p:txBody>
      </p:sp>
      <p:sp>
        <p:nvSpPr>
          <p:cNvPr id="214086" name="Rectangle 70"/>
          <p:cNvSpPr>
            <a:spLocks noChangeArrowheads="1"/>
          </p:cNvSpPr>
          <p:nvPr/>
        </p:nvSpPr>
        <p:spPr bwMode="auto">
          <a:xfrm>
            <a:off x="3810000" y="1752600"/>
            <a:ext cx="1301750" cy="366713"/>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Variability?</a:t>
            </a:r>
          </a:p>
        </p:txBody>
      </p:sp>
      <p:pic>
        <p:nvPicPr>
          <p:cNvPr id="214087" name="Picture 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914400"/>
            <a:ext cx="13716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4901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altLang="en-US" smtClean="0">
                <a:solidFill>
                  <a:srgbClr val="FF5050"/>
                </a:solidFill>
              </a:rPr>
              <a:t>The BIG questions</a:t>
            </a:r>
          </a:p>
        </p:txBody>
      </p:sp>
      <p:sp>
        <p:nvSpPr>
          <p:cNvPr id="215043" name="Rectangle 3"/>
          <p:cNvSpPr>
            <a:spLocks noGrp="1" noChangeArrowheads="1"/>
          </p:cNvSpPr>
          <p:nvPr>
            <p:ph type="body" idx="1"/>
          </p:nvPr>
        </p:nvSpPr>
        <p:spPr/>
        <p:txBody>
          <a:bodyPr/>
          <a:lstStyle/>
          <a:p>
            <a:r>
              <a:rPr lang="en-US" altLang="en-US" sz="2400" smtClean="0"/>
              <a:t>Are they really black holes?</a:t>
            </a:r>
          </a:p>
          <a:p>
            <a:pPr lvl="1"/>
            <a:r>
              <a:rPr lang="en-US" altLang="en-US" sz="2000" smtClean="0"/>
              <a:t>(Kerr metric, vacuum, GR?, M, S)</a:t>
            </a:r>
          </a:p>
          <a:p>
            <a:pPr lvl="1"/>
            <a:endParaRPr lang="en-US" altLang="en-US" sz="2000" smtClean="0"/>
          </a:p>
          <a:p>
            <a:r>
              <a:rPr lang="en-US" altLang="en-US" sz="2400" smtClean="0"/>
              <a:t>What were the seeds? How many seeds?</a:t>
            </a:r>
          </a:p>
          <a:p>
            <a:pPr lvl="1"/>
            <a:r>
              <a:rPr lang="en-US" altLang="en-US" sz="2000" smtClean="0"/>
              <a:t>(stellar mass, Pop III 100-300 Msun, “superstars” &gt;10</a:t>
            </a:r>
            <a:r>
              <a:rPr lang="en-US" altLang="en-US" sz="2000" baseline="30000" smtClean="0"/>
              <a:t>4</a:t>
            </a:r>
            <a:r>
              <a:rPr lang="en-US" altLang="en-US" sz="2000" smtClean="0"/>
              <a:t> Msun?)</a:t>
            </a:r>
          </a:p>
          <a:p>
            <a:pPr lvl="1"/>
            <a:r>
              <a:rPr lang="en-US" altLang="en-US" sz="2000" smtClean="0"/>
              <a:t>A seed in every z=15 dwarf? Or only one per present-day &gt;L*?</a:t>
            </a:r>
            <a:br>
              <a:rPr lang="en-US" altLang="en-US" sz="2000" smtClean="0"/>
            </a:br>
            <a:endParaRPr lang="en-US" altLang="en-US" sz="2000" smtClean="0"/>
          </a:p>
          <a:p>
            <a:r>
              <a:rPr lang="en-US" altLang="en-US" sz="2400" smtClean="0"/>
              <a:t>What were the relative contributions of gas accretion, stellar capture and black hole mergers to their growth at each redshift?</a:t>
            </a:r>
          </a:p>
          <a:p>
            <a:pPr lvl="1">
              <a:buFontTx/>
              <a:buNone/>
            </a:pPr>
            <a:endParaRPr lang="en-US" altLang="en-US" sz="2000" smtClean="0"/>
          </a:p>
        </p:txBody>
      </p:sp>
      <p:sp>
        <p:nvSpPr>
          <p:cNvPr id="215044" name="Text Box 4"/>
          <p:cNvSpPr txBox="1">
            <a:spLocks noChangeArrowheads="1"/>
          </p:cNvSpPr>
          <p:nvPr/>
        </p:nvSpPr>
        <p:spPr bwMode="auto">
          <a:xfrm>
            <a:off x="3810000" y="5334000"/>
            <a:ext cx="339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rPr>
              <a:t>LISA, all electromagnetic bands</a:t>
            </a:r>
          </a:p>
        </p:txBody>
      </p:sp>
      <p:sp>
        <p:nvSpPr>
          <p:cNvPr id="215045" name="Text Box 5"/>
          <p:cNvSpPr txBox="1">
            <a:spLocks noChangeArrowheads="1"/>
          </p:cNvSpPr>
          <p:nvPr/>
        </p:nvSpPr>
        <p:spPr bwMode="auto">
          <a:xfrm>
            <a:off x="6629400" y="2819400"/>
            <a:ext cx="142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rPr>
              <a:t>LISA, JWST</a:t>
            </a:r>
          </a:p>
        </p:txBody>
      </p:sp>
      <p:sp>
        <p:nvSpPr>
          <p:cNvPr id="215046" name="Text Box 6"/>
          <p:cNvSpPr txBox="1">
            <a:spLocks noChangeArrowheads="1"/>
          </p:cNvSpPr>
          <p:nvPr/>
        </p:nvSpPr>
        <p:spPr bwMode="auto">
          <a:xfrm>
            <a:off x="6019800" y="1905000"/>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rPr>
              <a:t>LISA</a:t>
            </a:r>
          </a:p>
        </p:txBody>
      </p:sp>
    </p:spTree>
    <p:extLst>
      <p:ext uri="{BB962C8B-B14F-4D97-AF65-F5344CB8AC3E}">
        <p14:creationId xmlns:p14="http://schemas.microsoft.com/office/powerpoint/2010/main" val="3449373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077200" cy="568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78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43050"/>
            <a:ext cx="8153400" cy="456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4" name="Rectangle 6"/>
          <p:cNvSpPr>
            <a:spLocks noGrp="1" noChangeArrowheads="1"/>
          </p:cNvSpPr>
          <p:nvPr>
            <p:ph type="title"/>
          </p:nvPr>
        </p:nvSpPr>
        <p:spPr>
          <a:xfrm>
            <a:off x="457200" y="533400"/>
            <a:ext cx="8229600" cy="1143000"/>
          </a:xfrm>
          <a:noFill/>
          <a:ln/>
        </p:spPr>
        <p:txBody>
          <a:bodyPr/>
          <a:lstStyle/>
          <a:p>
            <a:r>
              <a:rPr lang="en-US" altLang="en-US" sz="3600" smtClean="0">
                <a:solidFill>
                  <a:srgbClr val="CC3300"/>
                </a:solidFill>
              </a:rPr>
              <a:t>What you need to remember</a:t>
            </a:r>
          </a:p>
        </p:txBody>
      </p:sp>
    </p:spTree>
    <p:extLst>
      <p:ext uri="{BB962C8B-B14F-4D97-AF65-F5344CB8AC3E}">
        <p14:creationId xmlns:p14="http://schemas.microsoft.com/office/powerpoint/2010/main" val="1386477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0137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7984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823</TotalTime>
  <Words>1489</Words>
  <Application>Microsoft Office PowerPoint</Application>
  <PresentationFormat>On-screen Show (4:3)</PresentationFormat>
  <Paragraphs>300</Paragraphs>
  <Slides>69</Slides>
  <Notes>9</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69</vt:i4>
      </vt:variant>
    </vt:vector>
  </HeadingPairs>
  <TitlesOfParts>
    <vt:vector size="88" baseType="lpstr">
      <vt:lpstr>Arial</vt:lpstr>
      <vt:lpstr>Calibri</vt:lpstr>
      <vt:lpstr>Calibri Light</vt:lpstr>
      <vt:lpstr>Corbel</vt:lpstr>
      <vt:lpstr>Garamond</vt:lpstr>
      <vt:lpstr>Helvetic</vt:lpstr>
      <vt:lpstr>Helvetica</vt:lpstr>
      <vt:lpstr>Lucida</vt:lpstr>
      <vt:lpstr>Microsoft Sans Serif</vt:lpstr>
      <vt:lpstr>Playbill</vt:lpstr>
      <vt:lpstr>StarSymbol</vt:lpstr>
      <vt:lpstr>Symbol</vt:lpstr>
      <vt:lpstr>Times</vt:lpstr>
      <vt:lpstr>Times New Roman</vt:lpstr>
      <vt:lpstr>Trebuchet MS</vt:lpstr>
      <vt:lpstr>Wingdings</vt:lpstr>
      <vt:lpstr>Wingdings 2</vt:lpstr>
      <vt:lpstr>Office Theme</vt:lpstr>
      <vt:lpstr>Orbit</vt:lpstr>
      <vt:lpstr>Fekete lyukak és a gravitációs hullámok</vt:lpstr>
      <vt:lpstr>PG 1302-102: periódus 5.2 év</vt:lpstr>
      <vt:lpstr>A new window on the Universe</vt:lpstr>
      <vt:lpstr>Gravitációs hullámok</vt:lpstr>
      <vt:lpstr>Gravitációs hullámok</vt:lpstr>
      <vt:lpstr>PowerPoint Presentation</vt:lpstr>
      <vt:lpstr>PowerPoint Presentation</vt:lpstr>
      <vt:lpstr>What you need to remember</vt:lpstr>
      <vt:lpstr>PowerPoint Presentation</vt:lpstr>
      <vt:lpstr>PowerPoint Presentation</vt:lpstr>
      <vt:lpstr>PowerPoint Presentation</vt:lpstr>
      <vt:lpstr>PowerPoint Presentation</vt:lpstr>
      <vt:lpstr>PowerPoint Presentation</vt:lpstr>
      <vt:lpstr>Measuring Gravitational-waves</vt:lpstr>
      <vt:lpstr>Interferometry for LISA</vt:lpstr>
      <vt:lpstr>PowerPoint Presentation</vt:lpstr>
      <vt:lpstr>PowerPoint Presentation</vt:lpstr>
      <vt:lpstr>PowerPoint Presentation</vt:lpstr>
      <vt:lpstr>PowerPoint Presentation</vt:lpstr>
      <vt:lpstr>PowerPoint Presentation</vt:lpstr>
      <vt:lpstr>Second Generation instruments</vt:lpstr>
      <vt:lpstr> </vt:lpstr>
      <vt:lpstr>PowerPoint Presentation</vt:lpstr>
      <vt:lpstr>Sources for LIGO</vt:lpstr>
      <vt:lpstr>Frequency at last stable orbit  detectable mass range</vt:lpstr>
      <vt:lpstr> Inspirals + Ringdowns  present LIGO</vt:lpstr>
      <vt:lpstr>PowerPoint Presentation</vt:lpstr>
      <vt:lpstr>Questions</vt:lpstr>
      <vt:lpstr>GW bremsstrahlung  in galactic nuclei or globular clusters</vt:lpstr>
      <vt:lpstr>Pop III black holes</vt:lpstr>
      <vt:lpstr>Gravity-wave Detectors – in Space</vt:lpstr>
      <vt:lpstr>Sources for LISA</vt:lpstr>
      <vt:lpstr>December 3, 2015</vt:lpstr>
      <vt:lpstr>PowerPoint Presentation</vt:lpstr>
      <vt:lpstr>PowerPoint Presentation</vt:lpstr>
      <vt:lpstr>Galaxies merge  black holes merge   Pulsar Timing Arrays detect them</vt:lpstr>
      <vt:lpstr>PTA sensitivity reached !</vt:lpstr>
      <vt:lpstr>PowerPoint Presentation</vt:lpstr>
      <vt:lpstr>PowerPoint Presentation</vt:lpstr>
      <vt:lpstr>PowerPoint Presentation</vt:lpstr>
      <vt:lpstr>PowerPoint Presentation</vt:lpstr>
      <vt:lpstr>PowerPoint Presentation</vt:lpstr>
      <vt:lpstr>PowerPoint Presentation</vt:lpstr>
      <vt:lpstr>Phinney’s Theorem (2001) </vt:lpstr>
      <vt:lpstr>PowerPoint Presentation</vt:lpstr>
      <vt:lpstr>PowerPoint Presentation</vt:lpstr>
      <vt:lpstr>PowerPoint Presentation</vt:lpstr>
      <vt:lpstr>PowerPoint Presentation</vt:lpstr>
      <vt:lpstr>PowerPoint Presentation</vt:lpstr>
      <vt:lpstr>PowerPoint Presentation</vt:lpstr>
      <vt:lpstr>GW background for PTAs</vt:lpstr>
      <vt:lpstr>Phinney’s Theorem (2001) </vt:lpstr>
      <vt:lpstr>Evolution of binaries</vt:lpstr>
      <vt:lpstr>Evolution of binaries</vt:lpstr>
      <vt:lpstr>Within the last pc</vt:lpstr>
      <vt:lpstr>Within the last pc</vt:lpstr>
      <vt:lpstr>Gravitational Waves for PTAs</vt:lpstr>
      <vt:lpstr>PowerPoint Presentation</vt:lpstr>
      <vt:lpstr>PowerPoint Presentation</vt:lpstr>
      <vt:lpstr>Summary</vt:lpstr>
      <vt:lpstr>PowerPoint Presentation</vt:lpstr>
      <vt:lpstr>PowerPoint Presentation</vt:lpstr>
      <vt:lpstr>Coincident GW+ EM Observations = Standard Sirens</vt:lpstr>
      <vt:lpstr>Eddington ratio</vt:lpstr>
      <vt:lpstr>Cosmological parameters</vt:lpstr>
      <vt:lpstr>Theory of gravity</vt:lpstr>
      <vt:lpstr>Advance Warning Time [days before merger]</vt:lpstr>
      <vt:lpstr>Phases of mergers</vt:lpstr>
      <vt:lpstr>The BIG questions</vt:lpstr>
    </vt:vector>
  </TitlesOfParts>
  <Company>ELTE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Szupermasszív fekete lyukak</dc:title>
  <dc:creator>Bence Kocsis</dc:creator>
  <cp:lastModifiedBy>Bence Kocsis</cp:lastModifiedBy>
  <cp:revision>10</cp:revision>
  <dcterms:created xsi:type="dcterms:W3CDTF">2015-12-08T10:17:35Z</dcterms:created>
  <dcterms:modified xsi:type="dcterms:W3CDTF">2015-12-09T00:01:21Z</dcterms:modified>
</cp:coreProperties>
</file>